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8"/>
  </p:notesMasterIdLst>
  <p:handoutMasterIdLst>
    <p:handoutMasterId r:id="rId219"/>
  </p:handoutMasterIdLst>
  <p:sldIdLst>
    <p:sldId id="424" r:id="rId2"/>
    <p:sldId id="428" r:id="rId3"/>
    <p:sldId id="259" r:id="rId4"/>
    <p:sldId id="260" r:id="rId5"/>
    <p:sldId id="261" r:id="rId6"/>
    <p:sldId id="419" r:id="rId7"/>
    <p:sldId id="510" r:id="rId8"/>
    <p:sldId id="485" r:id="rId9"/>
    <p:sldId id="486" r:id="rId10"/>
    <p:sldId id="512" r:id="rId11"/>
    <p:sldId id="626" r:id="rId12"/>
    <p:sldId id="513" r:id="rId13"/>
    <p:sldId id="559" r:id="rId14"/>
    <p:sldId id="265" r:id="rId15"/>
    <p:sldId id="266" r:id="rId16"/>
    <p:sldId id="267" r:id="rId17"/>
    <p:sldId id="268" r:id="rId18"/>
    <p:sldId id="269" r:id="rId19"/>
    <p:sldId id="270" r:id="rId20"/>
    <p:sldId id="271" r:id="rId21"/>
    <p:sldId id="538" r:id="rId22"/>
    <p:sldId id="442" r:id="rId23"/>
    <p:sldId id="434" r:id="rId24"/>
    <p:sldId id="272" r:id="rId25"/>
    <p:sldId id="273" r:id="rId26"/>
    <p:sldId id="443" r:id="rId27"/>
    <p:sldId id="433" r:id="rId28"/>
    <p:sldId id="444" r:id="rId29"/>
    <p:sldId id="445" r:id="rId30"/>
    <p:sldId id="548" r:id="rId31"/>
    <p:sldId id="549" r:id="rId32"/>
    <p:sldId id="550" r:id="rId33"/>
    <p:sldId id="556" r:id="rId34"/>
    <p:sldId id="552" r:id="rId35"/>
    <p:sldId id="425" r:id="rId36"/>
    <p:sldId id="553" r:id="rId37"/>
    <p:sldId id="557" r:id="rId38"/>
    <p:sldId id="518" r:id="rId39"/>
    <p:sldId id="560" r:id="rId40"/>
    <p:sldId id="561" r:id="rId41"/>
    <p:sldId id="562" r:id="rId42"/>
    <p:sldId id="563" r:id="rId43"/>
    <p:sldId id="564" r:id="rId44"/>
    <p:sldId id="565" r:id="rId45"/>
    <p:sldId id="566" r:id="rId46"/>
    <p:sldId id="567" r:id="rId47"/>
    <p:sldId id="568" r:id="rId48"/>
    <p:sldId id="569" r:id="rId49"/>
    <p:sldId id="570" r:id="rId50"/>
    <p:sldId id="571" r:id="rId51"/>
    <p:sldId id="572" r:id="rId52"/>
    <p:sldId id="573" r:id="rId53"/>
    <p:sldId id="576" r:id="rId54"/>
    <p:sldId id="577" r:id="rId55"/>
    <p:sldId id="578" r:id="rId56"/>
    <p:sldId id="579" r:id="rId57"/>
    <p:sldId id="580" r:id="rId58"/>
    <p:sldId id="581" r:id="rId59"/>
    <p:sldId id="574" r:id="rId60"/>
    <p:sldId id="575" r:id="rId61"/>
    <p:sldId id="582" r:id="rId62"/>
    <p:sldId id="583" r:id="rId63"/>
    <p:sldId id="624" r:id="rId64"/>
    <p:sldId id="625" r:id="rId65"/>
    <p:sldId id="584" r:id="rId66"/>
    <p:sldId id="585" r:id="rId67"/>
    <p:sldId id="586" r:id="rId68"/>
    <p:sldId id="587" r:id="rId69"/>
    <p:sldId id="588" r:id="rId70"/>
    <p:sldId id="589" r:id="rId71"/>
    <p:sldId id="590" r:id="rId72"/>
    <p:sldId id="591" r:id="rId73"/>
    <p:sldId id="592" r:id="rId74"/>
    <p:sldId id="593" r:id="rId75"/>
    <p:sldId id="594" r:id="rId76"/>
    <p:sldId id="595" r:id="rId77"/>
    <p:sldId id="596" r:id="rId78"/>
    <p:sldId id="597" r:id="rId79"/>
    <p:sldId id="598" r:id="rId80"/>
    <p:sldId id="599" r:id="rId81"/>
    <p:sldId id="600" r:id="rId82"/>
    <p:sldId id="601" r:id="rId83"/>
    <p:sldId id="602" r:id="rId84"/>
    <p:sldId id="604" r:id="rId85"/>
    <p:sldId id="605" r:id="rId86"/>
    <p:sldId id="606" r:id="rId87"/>
    <p:sldId id="607" r:id="rId88"/>
    <p:sldId id="608" r:id="rId89"/>
    <p:sldId id="627" r:id="rId90"/>
    <p:sldId id="609" r:id="rId91"/>
    <p:sldId id="610" r:id="rId92"/>
    <p:sldId id="603" r:id="rId93"/>
    <p:sldId id="611" r:id="rId94"/>
    <p:sldId id="612" r:id="rId95"/>
    <p:sldId id="613" r:id="rId96"/>
    <p:sldId id="614" r:id="rId97"/>
    <p:sldId id="618" r:id="rId98"/>
    <p:sldId id="619" r:id="rId99"/>
    <p:sldId id="620" r:id="rId100"/>
    <p:sldId id="622" r:id="rId101"/>
    <p:sldId id="623" r:id="rId102"/>
    <p:sldId id="615" r:id="rId103"/>
    <p:sldId id="617" r:id="rId104"/>
    <p:sldId id="616" r:id="rId105"/>
    <p:sldId id="621" r:id="rId106"/>
    <p:sldId id="628" r:id="rId107"/>
    <p:sldId id="629" r:id="rId108"/>
    <p:sldId id="277" r:id="rId109"/>
    <p:sldId id="278" r:id="rId110"/>
    <p:sldId id="279" r:id="rId111"/>
    <p:sldId id="280" r:id="rId112"/>
    <p:sldId id="447" r:id="rId113"/>
    <p:sldId id="287" r:id="rId114"/>
    <p:sldId id="288" r:id="rId115"/>
    <p:sldId id="289" r:id="rId116"/>
    <p:sldId id="427" r:id="rId117"/>
    <p:sldId id="300" r:id="rId118"/>
    <p:sldId id="301" r:id="rId119"/>
    <p:sldId id="302" r:id="rId120"/>
    <p:sldId id="303" r:id="rId121"/>
    <p:sldId id="304" r:id="rId122"/>
    <p:sldId id="305" r:id="rId123"/>
    <p:sldId id="306" r:id="rId124"/>
    <p:sldId id="307" r:id="rId125"/>
    <p:sldId id="308" r:id="rId126"/>
    <p:sldId id="309" r:id="rId127"/>
    <p:sldId id="310" r:id="rId128"/>
    <p:sldId id="311" r:id="rId129"/>
    <p:sldId id="312" r:id="rId130"/>
    <p:sldId id="313" r:id="rId131"/>
    <p:sldId id="314" r:id="rId132"/>
    <p:sldId id="315" r:id="rId133"/>
    <p:sldId id="316" r:id="rId134"/>
    <p:sldId id="317" r:id="rId135"/>
    <p:sldId id="318" r:id="rId136"/>
    <p:sldId id="319" r:id="rId137"/>
    <p:sldId id="320" r:id="rId138"/>
    <p:sldId id="321" r:id="rId139"/>
    <p:sldId id="322" r:id="rId140"/>
    <p:sldId id="323" r:id="rId141"/>
    <p:sldId id="324" r:id="rId142"/>
    <p:sldId id="325" r:id="rId143"/>
    <p:sldId id="326" r:id="rId144"/>
    <p:sldId id="327" r:id="rId145"/>
    <p:sldId id="545" r:id="rId146"/>
    <p:sldId id="630" r:id="rId147"/>
    <p:sldId id="631" r:id="rId148"/>
    <p:sldId id="632" r:id="rId149"/>
    <p:sldId id="633" r:id="rId150"/>
    <p:sldId id="634" r:id="rId151"/>
    <p:sldId id="635" r:id="rId152"/>
    <p:sldId id="636" r:id="rId153"/>
    <p:sldId id="637" r:id="rId154"/>
    <p:sldId id="638" r:id="rId155"/>
    <p:sldId id="639" r:id="rId156"/>
    <p:sldId id="640" r:id="rId157"/>
    <p:sldId id="641" r:id="rId158"/>
    <p:sldId id="328" r:id="rId159"/>
    <p:sldId id="331" r:id="rId160"/>
    <p:sldId id="421" r:id="rId161"/>
    <p:sldId id="333" r:id="rId162"/>
    <p:sldId id="337" r:id="rId163"/>
    <p:sldId id="335" r:id="rId164"/>
    <p:sldId id="471" r:id="rId165"/>
    <p:sldId id="472" r:id="rId166"/>
    <p:sldId id="474" r:id="rId167"/>
    <p:sldId id="476" r:id="rId168"/>
    <p:sldId id="515" r:id="rId169"/>
    <p:sldId id="517" r:id="rId170"/>
    <p:sldId id="519" r:id="rId171"/>
    <p:sldId id="520" r:id="rId172"/>
    <p:sldId id="450" r:id="rId173"/>
    <p:sldId id="451" r:id="rId174"/>
    <p:sldId id="452" r:id="rId175"/>
    <p:sldId id="453" r:id="rId176"/>
    <p:sldId id="454" r:id="rId177"/>
    <p:sldId id="455" r:id="rId178"/>
    <p:sldId id="456" r:id="rId179"/>
    <p:sldId id="457" r:id="rId180"/>
    <p:sldId id="458" r:id="rId181"/>
    <p:sldId id="529" r:id="rId182"/>
    <p:sldId id="530" r:id="rId183"/>
    <p:sldId id="540" r:id="rId184"/>
    <p:sldId id="531" r:id="rId185"/>
    <p:sldId id="532" r:id="rId186"/>
    <p:sldId id="543" r:id="rId187"/>
    <p:sldId id="363" r:id="rId188"/>
    <p:sldId id="364" r:id="rId189"/>
    <p:sldId id="365" r:id="rId190"/>
    <p:sldId id="366" r:id="rId191"/>
    <p:sldId id="368" r:id="rId192"/>
    <p:sldId id="369" r:id="rId193"/>
    <p:sldId id="370" r:id="rId194"/>
    <p:sldId id="375" r:id="rId195"/>
    <p:sldId id="372" r:id="rId196"/>
    <p:sldId id="373" r:id="rId197"/>
    <p:sldId id="374" r:id="rId198"/>
    <p:sldId id="376" r:id="rId199"/>
    <p:sldId id="377" r:id="rId200"/>
    <p:sldId id="481" r:id="rId201"/>
    <p:sldId id="478" r:id="rId202"/>
    <p:sldId id="378" r:id="rId203"/>
    <p:sldId id="379" r:id="rId204"/>
    <p:sldId id="380" r:id="rId205"/>
    <p:sldId id="423" r:id="rId206"/>
    <p:sldId id="422" r:id="rId207"/>
    <p:sldId id="381" r:id="rId208"/>
    <p:sldId id="546" r:id="rId209"/>
    <p:sldId id="547" r:id="rId210"/>
    <p:sldId id="430" r:id="rId211"/>
    <p:sldId id="406" r:id="rId212"/>
    <p:sldId id="396" r:id="rId213"/>
    <p:sldId id="397" r:id="rId214"/>
    <p:sldId id="536" r:id="rId215"/>
    <p:sldId id="537" r:id="rId216"/>
    <p:sldId id="535" r:id="rId217"/>
  </p:sldIdLst>
  <p:sldSz cx="9144000" cy="6858000" type="screen4x3"/>
  <p:notesSz cx="6858000" cy="919956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00"/>
    <a:srgbClr val="753F00"/>
    <a:srgbClr val="FFFCB7"/>
    <a:srgbClr val="676200"/>
    <a:srgbClr val="D4D2B4"/>
    <a:srgbClr val="E2C4A6"/>
    <a:srgbClr val="E8D1BA"/>
    <a:srgbClr val="FFFC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2" autoAdjust="0"/>
    <p:restoredTop sz="94660"/>
  </p:normalViewPr>
  <p:slideViewPr>
    <p:cSldViewPr>
      <p:cViewPr varScale="1">
        <p:scale>
          <a:sx n="94" d="100"/>
          <a:sy n="94" d="100"/>
        </p:scale>
        <p:origin x="456" y="72"/>
      </p:cViewPr>
      <p:guideLst>
        <p:guide orient="horz" pos="2160"/>
        <p:guide pos="2880"/>
      </p:guideLst>
    </p:cSldViewPr>
  </p:slideViewPr>
  <p:notesTextViewPr>
    <p:cViewPr>
      <p:scale>
        <a:sx n="3" d="2"/>
        <a:sy n="3" d="2"/>
      </p:scale>
      <p:origin x="0" y="0"/>
    </p:cViewPr>
  </p:notesTextViewPr>
  <p:sorterViewPr>
    <p:cViewPr varScale="1">
      <p:scale>
        <a:sx n="1" d="1"/>
        <a:sy n="1" d="1"/>
      </p:scale>
      <p:origin x="0" y="-3002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handoutMaster" Target="handoutMasters/handoutMaster1.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737600"/>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737600"/>
            <a:ext cx="2971800"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2C84654-CE8D-4E98-8DC7-EA913FCA40F4}" type="slidenum">
              <a:rPr lang="en-US"/>
              <a:pPr>
                <a:defRPr/>
              </a:pPr>
              <a:t>‹#›</a:t>
            </a:fld>
            <a:endParaRPr lang="en-US"/>
          </a:p>
        </p:txBody>
      </p:sp>
    </p:spTree>
    <p:extLst>
      <p:ext uri="{BB962C8B-B14F-4D97-AF65-F5344CB8AC3E}">
        <p14:creationId xmlns:p14="http://schemas.microsoft.com/office/powerpoint/2010/main" val="102990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037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60375"/>
          </a:xfrm>
          <a:prstGeom prst="rect">
            <a:avLst/>
          </a:prstGeom>
        </p:spPr>
        <p:txBody>
          <a:bodyPr vert="horz" lIns="91440" tIns="45720" rIns="91440" bIns="45720" rtlCol="0"/>
          <a:lstStyle>
            <a:lvl1pPr algn="r">
              <a:defRPr sz="1200"/>
            </a:lvl1pPr>
          </a:lstStyle>
          <a:p>
            <a:pPr>
              <a:defRPr/>
            </a:pPr>
            <a:fld id="{C732B27A-5417-48B6-8C36-6180A40893C4}" type="datetimeFigureOut">
              <a:rPr lang="en-US"/>
              <a:pPr>
                <a:defRPr/>
              </a:pPr>
              <a:t>11/7/2019</a:t>
            </a:fld>
            <a:endParaRPr lang="en-US"/>
          </a:p>
        </p:txBody>
      </p:sp>
      <p:sp>
        <p:nvSpPr>
          <p:cNvPr id="4" name="Slide Image Placeholder 3"/>
          <p:cNvSpPr>
            <a:spLocks noGrp="1" noRot="1" noChangeAspect="1"/>
          </p:cNvSpPr>
          <p:nvPr>
            <p:ph type="sldImg" idx="2"/>
          </p:nvPr>
        </p:nvSpPr>
        <p:spPr>
          <a:xfrm>
            <a:off x="1130300" y="690563"/>
            <a:ext cx="4597400" cy="3449637"/>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70388"/>
            <a:ext cx="5486400" cy="4138612"/>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37600"/>
            <a:ext cx="2971800" cy="460375"/>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737600"/>
            <a:ext cx="2971800" cy="460375"/>
          </a:xfrm>
          <a:prstGeom prst="rect">
            <a:avLst/>
          </a:prstGeom>
        </p:spPr>
        <p:txBody>
          <a:bodyPr vert="horz" lIns="91440" tIns="45720" rIns="91440" bIns="45720" rtlCol="0" anchor="b"/>
          <a:lstStyle>
            <a:lvl1pPr algn="r">
              <a:defRPr sz="1200"/>
            </a:lvl1pPr>
          </a:lstStyle>
          <a:p>
            <a:pPr>
              <a:defRPr/>
            </a:pPr>
            <a:fld id="{607BE517-D556-4829-ACE8-F467EB942559}" type="slidenum">
              <a:rPr lang="en-US"/>
              <a:pPr>
                <a:defRPr/>
              </a:pPr>
              <a:t>‹#›</a:t>
            </a:fld>
            <a:endParaRPr lang="en-US"/>
          </a:p>
        </p:txBody>
      </p:sp>
    </p:spTree>
    <p:extLst>
      <p:ext uri="{BB962C8B-B14F-4D97-AF65-F5344CB8AC3E}">
        <p14:creationId xmlns:p14="http://schemas.microsoft.com/office/powerpoint/2010/main" val="178095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4391073-30C7-4A2E-BDB3-4C6C002AE5E9}" type="slidenum">
              <a:rPr lang="en-US" smtClean="0"/>
              <a:pPr/>
              <a:t>4</a:t>
            </a:fld>
            <a:endParaRPr lang="en-US" smtClean="0"/>
          </a:p>
        </p:txBody>
      </p:sp>
      <p:sp>
        <p:nvSpPr>
          <p:cNvPr id="183299" name="Rectangle 2"/>
          <p:cNvSpPr>
            <a:spLocks noGrp="1" noChangeArrowheads="1"/>
          </p:cNvSpPr>
          <p:nvPr>
            <p:ph type="body" idx="1"/>
          </p:nvPr>
        </p:nvSpPr>
        <p:spPr bwMode="auto">
          <a:noFill/>
        </p:spPr>
        <p:txBody>
          <a:bodyPr wrap="square" lIns="90488" tIns="44450" rIns="90488" bIns="44450" numCol="1" anchor="t" anchorCtr="0" compatLnSpc="1">
            <a:prstTxWarp prst="textNoShape">
              <a:avLst/>
            </a:prstTxWarp>
          </a:bodyPr>
          <a:lstStyle/>
          <a:p>
            <a:pPr eaLnBrk="1" hangingPunct="1">
              <a:lnSpc>
                <a:spcPct val="89000"/>
              </a:lnSpc>
              <a:spcBef>
                <a:spcPct val="0"/>
              </a:spcBef>
            </a:pPr>
            <a:endParaRPr lang="en-US" smtClean="0"/>
          </a:p>
        </p:txBody>
      </p:sp>
      <p:sp>
        <p:nvSpPr>
          <p:cNvPr id="183300" name="Rectangle 3"/>
          <p:cNvSpPr>
            <a:spLocks noGrp="1" noRot="1" noChangeAspect="1" noChangeArrowheads="1" noTextEdit="1"/>
          </p:cNvSpPr>
          <p:nvPr>
            <p:ph type="sldImg"/>
          </p:nvPr>
        </p:nvSpPr>
        <p:spPr bwMode="auto">
          <a:noFill/>
          <a:ln cap="flat">
            <a:solidFill>
              <a:schemeClr val="tx1"/>
            </a:solidFill>
            <a:miter lim="800000"/>
            <a:headEnd/>
            <a:tailEnd/>
          </a:ln>
        </p:spPr>
      </p:sp>
    </p:spTree>
    <p:extLst>
      <p:ext uri="{BB962C8B-B14F-4D97-AF65-F5344CB8AC3E}">
        <p14:creationId xmlns:p14="http://schemas.microsoft.com/office/powerpoint/2010/main" val="2305399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FA4EACA-E80B-460C-BC09-600ED51CE341}" type="slidenum">
              <a:rPr lang="en-US" smtClean="0"/>
              <a:pPr/>
              <a:t>20</a:t>
            </a:fld>
            <a:endParaRPr lang="en-US" smtClean="0"/>
          </a:p>
        </p:txBody>
      </p:sp>
      <p:sp>
        <p:nvSpPr>
          <p:cNvPr id="189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9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water tank</a:t>
            </a:r>
          </a:p>
          <a:p>
            <a:pPr eaLnBrk="1" hangingPunct="1">
              <a:spcBef>
                <a:spcPct val="0"/>
              </a:spcBef>
            </a:pPr>
            <a:r>
              <a:rPr lang="en-US" smtClean="0"/>
              <a:t>Note the ladder up to an access point halfway up the right side</a:t>
            </a:r>
          </a:p>
          <a:p>
            <a:pPr eaLnBrk="1" hangingPunct="1">
              <a:spcBef>
                <a:spcPct val="0"/>
              </a:spcBef>
            </a:pPr>
            <a:r>
              <a:rPr lang="en-US" smtClean="0"/>
              <a:t>These almost never have ordinary easy exits</a:t>
            </a:r>
          </a:p>
          <a:p>
            <a:pPr eaLnBrk="1" hangingPunct="1">
              <a:spcBef>
                <a:spcPct val="0"/>
              </a:spcBef>
            </a:pPr>
            <a:r>
              <a:rPr lang="en-US" smtClean="0"/>
              <a:t>During a renovation on one of these, the contractor cut a ground-level door big enough to drive a manlift through---they needed access to the top of the walls and it was easiest to cut a hole and repair it afterward.</a:t>
            </a:r>
          </a:p>
          <a:p>
            <a:pPr eaLnBrk="1" hangingPunct="1">
              <a:spcBef>
                <a:spcPct val="0"/>
              </a:spcBef>
            </a:pPr>
            <a:r>
              <a:rPr lang="en-US" smtClean="0"/>
              <a:t>This made it temporarily NOT a confined space. &lt;&lt;&lt;</a:t>
            </a:r>
            <a:r>
              <a:rPr lang="en-US" i="1" smtClean="0"/>
              <a:t>ask what problem they still had to deal with?-----</a:t>
            </a:r>
            <a:r>
              <a:rPr lang="en-US" smtClean="0"/>
              <a:t>carbon monoxide---they were using a propane-powered manlift; they finally ran an exhaust hose outside, and measured CO to make sure they weren’t getting leaks&gt;&gt;&gt; ---even though it wasn’t a confined space in terms of rescue, there was still a strong potential for a hazardous atmosphere.</a:t>
            </a:r>
          </a:p>
        </p:txBody>
      </p:sp>
    </p:spTree>
    <p:extLst>
      <p:ext uri="{BB962C8B-B14F-4D97-AF65-F5344CB8AC3E}">
        <p14:creationId xmlns:p14="http://schemas.microsoft.com/office/powerpoint/2010/main" val="4067050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p:txBody>
          <a:bodyPr/>
          <a:lstStyle/>
          <a:p>
            <a:pPr>
              <a:defRPr/>
            </a:pPr>
            <a:fld id="{7726D81A-7BCF-47E5-8F60-0E6DC25235A2}" type="slidenum">
              <a:rPr lang="en-US" smtClean="0"/>
              <a:pPr>
                <a:defRPr/>
              </a:pPr>
              <a:t>22</a:t>
            </a:fld>
            <a:endParaRPr lang="en-US"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w="9525"/>
        </p:spPr>
        <p:txBody>
          <a:bodyPr/>
          <a:lstStyle/>
          <a:p>
            <a:r>
              <a:rPr lang="en-US" smtClean="0"/>
              <a:t>A bit of climbing to get out---and could be overcome by solvent vapors, or have unsecured equipment drop on him.</a:t>
            </a:r>
          </a:p>
          <a:p>
            <a:endParaRPr lang="en-US" smtClean="0"/>
          </a:p>
          <a:p>
            <a:r>
              <a:rPr lang="en-US" smtClean="0"/>
              <a:t>…NOW WE’RE STARTING TO TALK ABOUT WHAT HAZARDS EXIST IN CONFINED SPACES-----THE ONES THAT ARE IMPORTANT TO THINK ABOUT ARE THE ONES WHERE HAZARDS EXIST</a:t>
            </a:r>
          </a:p>
        </p:txBody>
      </p:sp>
    </p:spTree>
    <p:extLst>
      <p:ext uri="{BB962C8B-B14F-4D97-AF65-F5344CB8AC3E}">
        <p14:creationId xmlns:p14="http://schemas.microsoft.com/office/powerpoint/2010/main" val="996986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p:txBody>
          <a:bodyPr/>
          <a:lstStyle/>
          <a:p>
            <a:pPr>
              <a:defRPr/>
            </a:pPr>
            <a:fld id="{2A6DBB06-AE55-40F0-AE48-D06F46BFD0D1}" type="slidenum">
              <a:rPr lang="en-US" smtClean="0"/>
              <a:pPr>
                <a:defRPr/>
              </a:pPr>
              <a:t>23</a:t>
            </a:fld>
            <a:endParaRPr lang="en-US"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w="9525"/>
        </p:spPr>
        <p:txBody>
          <a:bodyPr/>
          <a:lstStyle/>
          <a:p>
            <a:r>
              <a:rPr lang="en-US" smtClean="0"/>
              <a:t>A bit of climbing to get out---and could be overcome by solvent vapors, or have unsecured equipment drop on him.</a:t>
            </a:r>
          </a:p>
          <a:p>
            <a:endParaRPr lang="en-US" smtClean="0"/>
          </a:p>
          <a:p>
            <a:r>
              <a:rPr lang="en-US" smtClean="0"/>
              <a:t>…NOW WE’RE STARTING TO TALK ABOUT WHAT HAZARDS EXIST IN CONFINED SPACES-----THE ONES THAT ARE IMPORTANT TO THINK ABOUT ARE THE ONES WHERE HAZARDS EXIST</a:t>
            </a:r>
          </a:p>
        </p:txBody>
      </p:sp>
    </p:spTree>
    <p:extLst>
      <p:ext uri="{BB962C8B-B14F-4D97-AF65-F5344CB8AC3E}">
        <p14:creationId xmlns:p14="http://schemas.microsoft.com/office/powerpoint/2010/main" val="898494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264C5EB-BD8A-41B4-9F81-1B761DAF01BD}" type="slidenum">
              <a:rPr lang="en-US" smtClean="0"/>
              <a:pPr/>
              <a:t>24</a:t>
            </a:fld>
            <a:endParaRPr lang="en-US" smtClean="0"/>
          </a:p>
        </p:txBody>
      </p:sp>
      <p:sp>
        <p:nvSpPr>
          <p:cNvPr id="190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0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trench ---- Yes</a:t>
            </a:r>
          </a:p>
          <a:p>
            <a:pPr eaLnBrk="1" hangingPunct="1">
              <a:spcBef>
                <a:spcPct val="0"/>
              </a:spcBef>
            </a:pPr>
            <a:r>
              <a:rPr lang="en-US" smtClean="0"/>
              <a:t>What else is wrong with this picture?</a:t>
            </a:r>
          </a:p>
        </p:txBody>
      </p:sp>
    </p:spTree>
    <p:extLst>
      <p:ext uri="{BB962C8B-B14F-4D97-AF65-F5344CB8AC3E}">
        <p14:creationId xmlns:p14="http://schemas.microsoft.com/office/powerpoint/2010/main" val="306796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B63ECE2-BE2D-4C2A-BA8F-73B0CAD42CD3}" type="slidenum">
              <a:rPr lang="en-US" smtClean="0"/>
              <a:pPr/>
              <a:t>25</a:t>
            </a:fld>
            <a:endParaRPr lang="en-US" smtClean="0"/>
          </a:p>
        </p:txBody>
      </p:sp>
      <p:sp>
        <p:nvSpPr>
          <p:cNvPr id="191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1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Putting a coating on the inside of a tank</a:t>
            </a:r>
          </a:p>
          <a:p>
            <a:pPr eaLnBrk="1" hangingPunct="1">
              <a:spcBef>
                <a:spcPct val="0"/>
              </a:spcBef>
            </a:pPr>
            <a:r>
              <a:rPr lang="en-US" smtClean="0"/>
              <a:t>What do you think of the way he got into the tank?</a:t>
            </a:r>
          </a:p>
        </p:txBody>
      </p:sp>
    </p:spTree>
    <p:extLst>
      <p:ext uri="{BB962C8B-B14F-4D97-AF65-F5344CB8AC3E}">
        <p14:creationId xmlns:p14="http://schemas.microsoft.com/office/powerpoint/2010/main" val="983201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p:txBody>
          <a:bodyPr/>
          <a:lstStyle/>
          <a:p>
            <a:pPr>
              <a:defRPr/>
            </a:pPr>
            <a:fld id="{05B4B9B9-F672-410D-8675-E53E5736B4F5}" type="slidenum">
              <a:rPr lang="en-US" smtClean="0"/>
              <a:pPr>
                <a:defRPr/>
              </a:pPr>
              <a:t>27</a:t>
            </a:fld>
            <a:endParaRPr lang="en-US"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w="9525"/>
        </p:spPr>
        <p:txBody>
          <a:bodyPr/>
          <a:lstStyle/>
          <a:p>
            <a:r>
              <a:rPr lang="en-US" smtClean="0"/>
              <a:t>Above-ground electrical vault</a:t>
            </a:r>
          </a:p>
          <a:p>
            <a:r>
              <a:rPr lang="en-US" smtClean="0"/>
              <a:t>It has a normal door---but what’s inside? Equipment configuration could make it hard to get out by yourself (or worse—having to drag someone out) in case of a problem</a:t>
            </a:r>
          </a:p>
        </p:txBody>
      </p:sp>
    </p:spTree>
    <p:extLst>
      <p:ext uri="{BB962C8B-B14F-4D97-AF65-F5344CB8AC3E}">
        <p14:creationId xmlns:p14="http://schemas.microsoft.com/office/powerpoint/2010/main" val="2835994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p:txBody>
          <a:bodyPr/>
          <a:lstStyle/>
          <a:p>
            <a:pPr>
              <a:defRPr/>
            </a:pPr>
            <a:fld id="{56A3CAEE-BC3D-44F8-B354-1824F4B7C720}" type="slidenum">
              <a:rPr lang="en-US" smtClean="0"/>
              <a:pPr>
                <a:defRPr/>
              </a:pPr>
              <a:t>28</a:t>
            </a:fld>
            <a:endParaRPr lang="en-US"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w="9525"/>
        </p:spPr>
        <p:txBody>
          <a:bodyPr/>
          <a:lstStyle/>
          <a:p>
            <a:r>
              <a:rPr lang="en-US" smtClean="0"/>
              <a:t>Boat hull under construction</a:t>
            </a:r>
          </a:p>
          <a:p>
            <a:r>
              <a:rPr lang="en-US" smtClean="0"/>
              <a:t>Pretty wide open, but….</a:t>
            </a:r>
          </a:p>
        </p:txBody>
      </p:sp>
    </p:spTree>
    <p:extLst>
      <p:ext uri="{BB962C8B-B14F-4D97-AF65-F5344CB8AC3E}">
        <p14:creationId xmlns:p14="http://schemas.microsoft.com/office/powerpoint/2010/main" val="3181061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p:txBody>
          <a:bodyPr/>
          <a:lstStyle/>
          <a:p>
            <a:pPr>
              <a:defRPr/>
            </a:pPr>
            <a:fld id="{B8F1BFC8-3D85-4389-A44E-DB0B5D10CB34}" type="slidenum">
              <a:rPr lang="en-US" smtClean="0"/>
              <a:pPr>
                <a:defRPr/>
              </a:pPr>
              <a:t>29</a:t>
            </a:fld>
            <a:endParaRPr lang="en-US" smtClean="0"/>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w="9525"/>
        </p:spPr>
        <p:txBody>
          <a:bodyPr/>
          <a:lstStyle/>
          <a:p>
            <a:r>
              <a:rPr lang="en-US" smtClean="0"/>
              <a:t>A bit of climbing to get out---and could be overcome by solvent vapors, or have unsecured equipment drop on him.</a:t>
            </a:r>
          </a:p>
          <a:p>
            <a:endParaRPr lang="en-US" smtClean="0"/>
          </a:p>
          <a:p>
            <a:r>
              <a:rPr lang="en-US" smtClean="0"/>
              <a:t>…NOW WE’RE STARTING TO TALK ABOUT WHAT HAZARDS EXIST IN CONFINED SPACES-----THE ONES THAT ARE IMPORTANT TO THINK ABOUT ARE THE ONES WHERE HAZARDS EXIST</a:t>
            </a:r>
          </a:p>
        </p:txBody>
      </p:sp>
    </p:spTree>
    <p:extLst>
      <p:ext uri="{BB962C8B-B14F-4D97-AF65-F5344CB8AC3E}">
        <p14:creationId xmlns:p14="http://schemas.microsoft.com/office/powerpoint/2010/main" val="1857768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F1A4BBC-C54E-45F7-9F20-ED91F139AC6C}" type="slidenum">
              <a:rPr lang="en-US" smtClean="0"/>
              <a:pPr/>
              <a:t>34</a:t>
            </a:fld>
            <a:endParaRPr lang="en-US" smtClean="0"/>
          </a:p>
        </p:txBody>
      </p:sp>
      <p:sp>
        <p:nvSpPr>
          <p:cNvPr id="193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3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pPr>
            <a:r>
              <a:rPr lang="en-US" dirty="0" smtClean="0"/>
              <a:t>WHY ARE HAZARDOUS ATMOSPHERES THE MOST IMPORTANT THING TO THINK ABOUT?</a:t>
            </a:r>
          </a:p>
          <a:p>
            <a:pPr marL="228600" indent="-228600" eaLnBrk="1" hangingPunct="1">
              <a:spcBef>
                <a:spcPct val="0"/>
              </a:spcBef>
              <a:buFontTx/>
              <a:buAutoNum type="arabicPeriod"/>
            </a:pPr>
            <a:r>
              <a:rPr lang="en-US" dirty="0" smtClean="0"/>
              <a:t>They’re what’s most likely to kill you in a confined space</a:t>
            </a:r>
          </a:p>
          <a:p>
            <a:pPr marL="228600" indent="-228600" eaLnBrk="1" hangingPunct="1">
              <a:spcBef>
                <a:spcPct val="0"/>
              </a:spcBef>
              <a:buFontTx/>
              <a:buAutoNum type="arabicPeriod"/>
            </a:pPr>
            <a:r>
              <a:rPr lang="en-US" dirty="0" smtClean="0"/>
              <a:t>Atmospheric hazards are often not obvious----you have to think beforehand, and test for what might be there or be missing</a:t>
            </a:r>
          </a:p>
        </p:txBody>
      </p:sp>
    </p:spTree>
    <p:extLst>
      <p:ext uri="{BB962C8B-B14F-4D97-AF65-F5344CB8AC3E}">
        <p14:creationId xmlns:p14="http://schemas.microsoft.com/office/powerpoint/2010/main" val="1199577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F1A4BBC-C54E-45F7-9F20-ED91F139AC6C}" type="slidenum">
              <a:rPr lang="en-US" smtClean="0"/>
              <a:pPr/>
              <a:t>35</a:t>
            </a:fld>
            <a:endParaRPr lang="en-US" smtClean="0"/>
          </a:p>
        </p:txBody>
      </p:sp>
      <p:sp>
        <p:nvSpPr>
          <p:cNvPr id="193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3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pPr>
            <a:r>
              <a:rPr lang="en-US" smtClean="0"/>
              <a:t>WHY ARE HAZARDOUS ATMOSPHERES THE MOST IMPORTANT THING TO THINK ABOUT?</a:t>
            </a:r>
          </a:p>
          <a:p>
            <a:pPr marL="228600" indent="-228600" eaLnBrk="1" hangingPunct="1">
              <a:spcBef>
                <a:spcPct val="0"/>
              </a:spcBef>
              <a:buFontTx/>
              <a:buAutoNum type="arabicPeriod"/>
            </a:pPr>
            <a:r>
              <a:rPr lang="en-US" smtClean="0"/>
              <a:t>They’re what’s most likely to kill you in a confined space</a:t>
            </a:r>
          </a:p>
          <a:p>
            <a:pPr marL="228600" indent="-228600" eaLnBrk="1" hangingPunct="1">
              <a:spcBef>
                <a:spcPct val="0"/>
              </a:spcBef>
              <a:buFontTx/>
              <a:buAutoNum type="arabicPeriod"/>
            </a:pPr>
            <a:r>
              <a:rPr lang="en-US" smtClean="0"/>
              <a:t>Atmospheric hazards are often not obvious----you have to think beforehand, and test for what might be there or be missing</a:t>
            </a:r>
          </a:p>
        </p:txBody>
      </p:sp>
    </p:spTree>
    <p:extLst>
      <p:ext uri="{BB962C8B-B14F-4D97-AF65-F5344CB8AC3E}">
        <p14:creationId xmlns:p14="http://schemas.microsoft.com/office/powerpoint/2010/main" val="2470527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p:txBody>
          <a:bodyPr/>
          <a:lstStyle/>
          <a:p>
            <a:pPr>
              <a:defRPr/>
            </a:pPr>
            <a:fld id="{4FC5A067-A7FC-4BD0-8D46-E36E90E3FF59}" type="slidenum">
              <a:rPr lang="en-US" smtClean="0"/>
              <a:pPr>
                <a:defRPr/>
              </a:pPr>
              <a:t>8</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w="9525"/>
        </p:spPr>
        <p:txBody>
          <a:bodyPr/>
          <a:lstStyle/>
          <a:p>
            <a:r>
              <a:rPr lang="en-US" smtClean="0"/>
              <a:t>This is the thing to focus on when you’re thinking about whether a space is “confined”</a:t>
            </a:r>
          </a:p>
        </p:txBody>
      </p:sp>
    </p:spTree>
    <p:extLst>
      <p:ext uri="{BB962C8B-B14F-4D97-AF65-F5344CB8AC3E}">
        <p14:creationId xmlns:p14="http://schemas.microsoft.com/office/powerpoint/2010/main" val="1384805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F1A4BBC-C54E-45F7-9F20-ED91F139AC6C}" type="slidenum">
              <a:rPr lang="en-US" smtClean="0"/>
              <a:pPr/>
              <a:t>38</a:t>
            </a:fld>
            <a:endParaRPr lang="en-US" smtClean="0"/>
          </a:p>
        </p:txBody>
      </p:sp>
      <p:sp>
        <p:nvSpPr>
          <p:cNvPr id="193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3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pPr>
            <a:r>
              <a:rPr lang="en-US" smtClean="0"/>
              <a:t>WHY ARE HAZARDOUS ATMOSPHERES THE MOST IMPORTANT THING TO THINK ABOUT?</a:t>
            </a:r>
          </a:p>
          <a:p>
            <a:pPr marL="228600" indent="-228600" eaLnBrk="1" hangingPunct="1">
              <a:spcBef>
                <a:spcPct val="0"/>
              </a:spcBef>
              <a:buFontTx/>
              <a:buAutoNum type="arabicPeriod"/>
            </a:pPr>
            <a:r>
              <a:rPr lang="en-US" smtClean="0"/>
              <a:t>They’re what’s most likely to kill you in a confined space</a:t>
            </a:r>
          </a:p>
          <a:p>
            <a:pPr marL="228600" indent="-228600" eaLnBrk="1" hangingPunct="1">
              <a:spcBef>
                <a:spcPct val="0"/>
              </a:spcBef>
              <a:buFontTx/>
              <a:buAutoNum type="arabicPeriod"/>
            </a:pPr>
            <a:r>
              <a:rPr lang="en-US" smtClean="0"/>
              <a:t>Atmospheric hazards are often not obvious----you have to think beforehand, and test for what might be there or be missing</a:t>
            </a:r>
          </a:p>
        </p:txBody>
      </p:sp>
    </p:spTree>
    <p:extLst>
      <p:ext uri="{BB962C8B-B14F-4D97-AF65-F5344CB8AC3E}">
        <p14:creationId xmlns:p14="http://schemas.microsoft.com/office/powerpoint/2010/main" val="524125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xfrm>
            <a:off x="3884613" y="8739188"/>
            <a:ext cx="2971800" cy="4587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eaLnBrk="0" hangingPunct="0">
              <a:defRPr sz="3000">
                <a:solidFill>
                  <a:schemeClr val="tx1"/>
                </a:solidFill>
                <a:latin typeface="Verdana" pitchFamily="34" charset="0"/>
              </a:defRPr>
            </a:lvl1pPr>
            <a:lvl2pPr marL="702756" indent="-270291" eaLnBrk="0" hangingPunct="0">
              <a:defRPr sz="3000">
                <a:solidFill>
                  <a:schemeClr val="tx1"/>
                </a:solidFill>
                <a:latin typeface="Verdana" pitchFamily="34" charset="0"/>
              </a:defRPr>
            </a:lvl2pPr>
            <a:lvl3pPr marL="1081164" indent="-216233" eaLnBrk="0" hangingPunct="0">
              <a:defRPr sz="3000">
                <a:solidFill>
                  <a:schemeClr val="tx1"/>
                </a:solidFill>
                <a:latin typeface="Verdana" pitchFamily="34" charset="0"/>
              </a:defRPr>
            </a:lvl3pPr>
            <a:lvl4pPr marL="1513629" indent="-216233" eaLnBrk="0" hangingPunct="0">
              <a:defRPr sz="3000">
                <a:solidFill>
                  <a:schemeClr val="tx1"/>
                </a:solidFill>
                <a:latin typeface="Verdana" pitchFamily="34" charset="0"/>
              </a:defRPr>
            </a:lvl4pPr>
            <a:lvl5pPr marL="1946095" indent="-216233" eaLnBrk="0" hangingPunct="0">
              <a:defRPr sz="3000">
                <a:solidFill>
                  <a:schemeClr val="tx1"/>
                </a:solidFill>
                <a:latin typeface="Verdana" pitchFamily="34" charset="0"/>
              </a:defRPr>
            </a:lvl5pPr>
            <a:lvl6pPr marL="2378560" indent="-216233" eaLnBrk="0" fontAlgn="base" hangingPunct="0">
              <a:spcBef>
                <a:spcPct val="0"/>
              </a:spcBef>
              <a:spcAft>
                <a:spcPct val="0"/>
              </a:spcAft>
              <a:defRPr sz="3000">
                <a:solidFill>
                  <a:schemeClr val="tx1"/>
                </a:solidFill>
                <a:latin typeface="Verdana" pitchFamily="34" charset="0"/>
              </a:defRPr>
            </a:lvl6pPr>
            <a:lvl7pPr marL="2811026" indent="-216233" eaLnBrk="0" fontAlgn="base" hangingPunct="0">
              <a:spcBef>
                <a:spcPct val="0"/>
              </a:spcBef>
              <a:spcAft>
                <a:spcPct val="0"/>
              </a:spcAft>
              <a:defRPr sz="3000">
                <a:solidFill>
                  <a:schemeClr val="tx1"/>
                </a:solidFill>
                <a:latin typeface="Verdana" pitchFamily="34" charset="0"/>
              </a:defRPr>
            </a:lvl7pPr>
            <a:lvl8pPr marL="3243491" indent="-216233" eaLnBrk="0" fontAlgn="base" hangingPunct="0">
              <a:spcBef>
                <a:spcPct val="0"/>
              </a:spcBef>
              <a:spcAft>
                <a:spcPct val="0"/>
              </a:spcAft>
              <a:defRPr sz="3000">
                <a:solidFill>
                  <a:schemeClr val="tx1"/>
                </a:solidFill>
                <a:latin typeface="Verdana" pitchFamily="34" charset="0"/>
              </a:defRPr>
            </a:lvl8pPr>
            <a:lvl9pPr marL="3675957" indent="-216233" eaLnBrk="0" fontAlgn="base" hangingPunct="0">
              <a:spcBef>
                <a:spcPct val="0"/>
              </a:spcBef>
              <a:spcAft>
                <a:spcPct val="0"/>
              </a:spcAft>
              <a:defRPr sz="3000">
                <a:solidFill>
                  <a:schemeClr val="tx1"/>
                </a:solidFill>
                <a:latin typeface="Verdana" pitchFamily="34" charset="0"/>
              </a:defRPr>
            </a:lvl9pPr>
          </a:lstStyle>
          <a:p>
            <a:pPr eaLnBrk="1" hangingPunct="1">
              <a:defRPr/>
            </a:pPr>
            <a:fld id="{B42E3EBA-2E37-42B3-89B0-1E044AA60153}" type="slidenum">
              <a:rPr lang="en-US"/>
              <a:pPr eaLnBrk="1" hangingPunct="1">
                <a:defRPr/>
              </a:pPr>
              <a:t>73</a:t>
            </a:fld>
            <a:endParaRPr lang="en-US"/>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smtClean="0"/>
              <a:t>Vermiculite is a Mica-like mineral consisting of clay minerals that expand or “pop” when heated to form a material that is fire-resistant, chemically inert, absorbent, odorless, and lightweight. Expanded vermiculite is used in construction and consumer materials (e.g., loose-fill insulation, acoustic finishes, spray-on insulation, and concrete mixes for swimming pools), agricultural and horticultural products (e.g., potting mixes and soil conditioners) and in industrial products (e.g., brake shoes and pads, drilling muds, furnaces, and insulation blocks). </a:t>
            </a:r>
          </a:p>
          <a:p>
            <a:pPr lvl="1"/>
            <a:r>
              <a:rPr lang="en-US" altLang="en-US" smtClean="0"/>
              <a:t>The Libby Vermiculite Mine deposit had an average asbestos content of 4 to 6 percent. Miners and millers were, at times, exposed to high levels of asbestos-containing dusts. Many workers developed health problems as a result of those exposures. Some residents of Libby who were exposed to high levels of asbestos also have been diagnosed with asbestos related symptoms.  Mine was closed in 1990.  </a:t>
            </a:r>
            <a:r>
              <a:rPr lang="en-US" altLang="zh-CN" smtClean="0"/>
              <a:t>Much of the asbestos-contaminated vermiculite mined in Libby, Montana, was used to produce attic insulation products. </a:t>
            </a:r>
          </a:p>
          <a:p>
            <a:pPr lvl="1">
              <a:spcAft>
                <a:spcPct val="25000"/>
              </a:spcAft>
            </a:pPr>
            <a:r>
              <a:rPr lang="en-US" altLang="en-US" smtClean="0"/>
              <a:t>EPA has documented exposures to tremolite asbestos greater than the PEL from handling dry product</a:t>
            </a:r>
          </a:p>
        </p:txBody>
      </p:sp>
    </p:spTree>
    <p:extLst>
      <p:ext uri="{BB962C8B-B14F-4D97-AF65-F5344CB8AC3E}">
        <p14:creationId xmlns:p14="http://schemas.microsoft.com/office/powerpoint/2010/main" val="3713098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“Zonolite” was the major brand of vermiculite from Libby, Montana---where many people have developed asbestos-related diseases from exposure to mine tailings</a:t>
            </a:r>
          </a:p>
        </p:txBody>
      </p:sp>
      <p:sp>
        <p:nvSpPr>
          <p:cNvPr id="4" name="Slide Number Placeholder 3"/>
          <p:cNvSpPr>
            <a:spLocks noGrp="1"/>
          </p:cNvSpPr>
          <p:nvPr>
            <p:ph type="sldNum" sz="quarter" idx="5"/>
          </p:nvPr>
        </p:nvSpPr>
        <p:spPr/>
        <p:txBody>
          <a:bodyPr/>
          <a:lstStyle/>
          <a:p>
            <a:pPr>
              <a:defRPr/>
            </a:pPr>
            <a:fld id="{D256C446-D678-4604-8573-5B1C729BE63F}" type="slidenum">
              <a:rPr lang="en-US" smtClean="0"/>
              <a:pPr>
                <a:defRPr/>
              </a:pPr>
              <a:t>74</a:t>
            </a:fld>
            <a:endParaRPr lang="en-US"/>
          </a:p>
        </p:txBody>
      </p:sp>
    </p:spTree>
    <p:extLst>
      <p:ext uri="{BB962C8B-B14F-4D97-AF65-F5344CB8AC3E}">
        <p14:creationId xmlns:p14="http://schemas.microsoft.com/office/powerpoint/2010/main" val="1536691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xfrm>
            <a:off x="3884613" y="8739188"/>
            <a:ext cx="2971800" cy="4587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eaLnBrk="0" hangingPunct="0">
              <a:defRPr sz="3000">
                <a:solidFill>
                  <a:schemeClr val="tx1"/>
                </a:solidFill>
                <a:latin typeface="Verdana" pitchFamily="34" charset="0"/>
              </a:defRPr>
            </a:lvl1pPr>
            <a:lvl2pPr marL="702756" indent="-270291" eaLnBrk="0" hangingPunct="0">
              <a:defRPr sz="3000">
                <a:solidFill>
                  <a:schemeClr val="tx1"/>
                </a:solidFill>
                <a:latin typeface="Verdana" pitchFamily="34" charset="0"/>
              </a:defRPr>
            </a:lvl2pPr>
            <a:lvl3pPr marL="1081164" indent="-216233" eaLnBrk="0" hangingPunct="0">
              <a:defRPr sz="3000">
                <a:solidFill>
                  <a:schemeClr val="tx1"/>
                </a:solidFill>
                <a:latin typeface="Verdana" pitchFamily="34" charset="0"/>
              </a:defRPr>
            </a:lvl3pPr>
            <a:lvl4pPr marL="1513629" indent="-216233" eaLnBrk="0" hangingPunct="0">
              <a:defRPr sz="3000">
                <a:solidFill>
                  <a:schemeClr val="tx1"/>
                </a:solidFill>
                <a:latin typeface="Verdana" pitchFamily="34" charset="0"/>
              </a:defRPr>
            </a:lvl4pPr>
            <a:lvl5pPr marL="1946095" indent="-216233" eaLnBrk="0" hangingPunct="0">
              <a:defRPr sz="3000">
                <a:solidFill>
                  <a:schemeClr val="tx1"/>
                </a:solidFill>
                <a:latin typeface="Verdana" pitchFamily="34" charset="0"/>
              </a:defRPr>
            </a:lvl5pPr>
            <a:lvl6pPr marL="2378560" indent="-216233" eaLnBrk="0" fontAlgn="base" hangingPunct="0">
              <a:spcBef>
                <a:spcPct val="0"/>
              </a:spcBef>
              <a:spcAft>
                <a:spcPct val="0"/>
              </a:spcAft>
              <a:defRPr sz="3000">
                <a:solidFill>
                  <a:schemeClr val="tx1"/>
                </a:solidFill>
                <a:latin typeface="Verdana" pitchFamily="34" charset="0"/>
              </a:defRPr>
            </a:lvl6pPr>
            <a:lvl7pPr marL="2811026" indent="-216233" eaLnBrk="0" fontAlgn="base" hangingPunct="0">
              <a:spcBef>
                <a:spcPct val="0"/>
              </a:spcBef>
              <a:spcAft>
                <a:spcPct val="0"/>
              </a:spcAft>
              <a:defRPr sz="3000">
                <a:solidFill>
                  <a:schemeClr val="tx1"/>
                </a:solidFill>
                <a:latin typeface="Verdana" pitchFamily="34" charset="0"/>
              </a:defRPr>
            </a:lvl7pPr>
            <a:lvl8pPr marL="3243491" indent="-216233" eaLnBrk="0" fontAlgn="base" hangingPunct="0">
              <a:spcBef>
                <a:spcPct val="0"/>
              </a:spcBef>
              <a:spcAft>
                <a:spcPct val="0"/>
              </a:spcAft>
              <a:defRPr sz="3000">
                <a:solidFill>
                  <a:schemeClr val="tx1"/>
                </a:solidFill>
                <a:latin typeface="Verdana" pitchFamily="34" charset="0"/>
              </a:defRPr>
            </a:lvl8pPr>
            <a:lvl9pPr marL="3675957" indent="-216233" eaLnBrk="0" fontAlgn="base" hangingPunct="0">
              <a:spcBef>
                <a:spcPct val="0"/>
              </a:spcBef>
              <a:spcAft>
                <a:spcPct val="0"/>
              </a:spcAft>
              <a:defRPr sz="3000">
                <a:solidFill>
                  <a:schemeClr val="tx1"/>
                </a:solidFill>
                <a:latin typeface="Verdana" pitchFamily="34" charset="0"/>
              </a:defRPr>
            </a:lvl9pPr>
          </a:lstStyle>
          <a:p>
            <a:pPr eaLnBrk="1" hangingPunct="1">
              <a:defRPr/>
            </a:pPr>
            <a:fld id="{DFD64AED-870A-49CF-A35B-9208CDDAE3DC}" type="slidenum">
              <a:rPr lang="en-US"/>
              <a:pPr eaLnBrk="1" hangingPunct="1">
                <a:defRPr/>
              </a:pPr>
              <a:t>75</a:t>
            </a:fld>
            <a:endParaRPr lang="en-US"/>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endParaRPr lang="en-US" altLang="en-US" smtClean="0"/>
          </a:p>
        </p:txBody>
      </p:sp>
    </p:spTree>
    <p:extLst>
      <p:ext uri="{BB962C8B-B14F-4D97-AF65-F5344CB8AC3E}">
        <p14:creationId xmlns:p14="http://schemas.microsoft.com/office/powerpoint/2010/main" val="4120641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xfrm>
            <a:off x="3884613" y="8739188"/>
            <a:ext cx="2971800" cy="4587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eaLnBrk="0" hangingPunct="0">
              <a:defRPr sz="3000">
                <a:solidFill>
                  <a:schemeClr val="tx1"/>
                </a:solidFill>
                <a:latin typeface="Verdana" pitchFamily="34" charset="0"/>
              </a:defRPr>
            </a:lvl1pPr>
            <a:lvl2pPr marL="702756" indent="-270291" eaLnBrk="0" hangingPunct="0">
              <a:defRPr sz="3000">
                <a:solidFill>
                  <a:schemeClr val="tx1"/>
                </a:solidFill>
                <a:latin typeface="Verdana" pitchFamily="34" charset="0"/>
              </a:defRPr>
            </a:lvl2pPr>
            <a:lvl3pPr marL="1081164" indent="-216233" eaLnBrk="0" hangingPunct="0">
              <a:defRPr sz="3000">
                <a:solidFill>
                  <a:schemeClr val="tx1"/>
                </a:solidFill>
                <a:latin typeface="Verdana" pitchFamily="34" charset="0"/>
              </a:defRPr>
            </a:lvl3pPr>
            <a:lvl4pPr marL="1513629" indent="-216233" eaLnBrk="0" hangingPunct="0">
              <a:defRPr sz="3000">
                <a:solidFill>
                  <a:schemeClr val="tx1"/>
                </a:solidFill>
                <a:latin typeface="Verdana" pitchFamily="34" charset="0"/>
              </a:defRPr>
            </a:lvl4pPr>
            <a:lvl5pPr marL="1946095" indent="-216233" eaLnBrk="0" hangingPunct="0">
              <a:defRPr sz="3000">
                <a:solidFill>
                  <a:schemeClr val="tx1"/>
                </a:solidFill>
                <a:latin typeface="Verdana" pitchFamily="34" charset="0"/>
              </a:defRPr>
            </a:lvl5pPr>
            <a:lvl6pPr marL="2378560" indent="-216233" eaLnBrk="0" fontAlgn="base" hangingPunct="0">
              <a:spcBef>
                <a:spcPct val="0"/>
              </a:spcBef>
              <a:spcAft>
                <a:spcPct val="0"/>
              </a:spcAft>
              <a:defRPr sz="3000">
                <a:solidFill>
                  <a:schemeClr val="tx1"/>
                </a:solidFill>
                <a:latin typeface="Verdana" pitchFamily="34" charset="0"/>
              </a:defRPr>
            </a:lvl6pPr>
            <a:lvl7pPr marL="2811026" indent="-216233" eaLnBrk="0" fontAlgn="base" hangingPunct="0">
              <a:spcBef>
                <a:spcPct val="0"/>
              </a:spcBef>
              <a:spcAft>
                <a:spcPct val="0"/>
              </a:spcAft>
              <a:defRPr sz="3000">
                <a:solidFill>
                  <a:schemeClr val="tx1"/>
                </a:solidFill>
                <a:latin typeface="Verdana" pitchFamily="34" charset="0"/>
              </a:defRPr>
            </a:lvl7pPr>
            <a:lvl8pPr marL="3243491" indent="-216233" eaLnBrk="0" fontAlgn="base" hangingPunct="0">
              <a:spcBef>
                <a:spcPct val="0"/>
              </a:spcBef>
              <a:spcAft>
                <a:spcPct val="0"/>
              </a:spcAft>
              <a:defRPr sz="3000">
                <a:solidFill>
                  <a:schemeClr val="tx1"/>
                </a:solidFill>
                <a:latin typeface="Verdana" pitchFamily="34" charset="0"/>
              </a:defRPr>
            </a:lvl8pPr>
            <a:lvl9pPr marL="3675957" indent="-216233" eaLnBrk="0" fontAlgn="base" hangingPunct="0">
              <a:spcBef>
                <a:spcPct val="0"/>
              </a:spcBef>
              <a:spcAft>
                <a:spcPct val="0"/>
              </a:spcAft>
              <a:defRPr sz="3000">
                <a:solidFill>
                  <a:schemeClr val="tx1"/>
                </a:solidFill>
                <a:latin typeface="Verdana" pitchFamily="34" charset="0"/>
              </a:defRPr>
            </a:lvl9pPr>
          </a:lstStyle>
          <a:p>
            <a:pPr eaLnBrk="1" hangingPunct="1">
              <a:defRPr/>
            </a:pPr>
            <a:fld id="{A2F04BA2-160F-4C1F-A184-CE889BDEAD99}" type="slidenum">
              <a:rPr lang="en-US"/>
              <a:pPr eaLnBrk="1" hangingPunct="1">
                <a:defRPr/>
              </a:pPr>
              <a:t>76</a:t>
            </a:fld>
            <a:endParaRPr lang="en-US"/>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endParaRPr lang="en-US" altLang="en-US" smtClean="0"/>
          </a:p>
        </p:txBody>
      </p:sp>
    </p:spTree>
    <p:extLst>
      <p:ext uri="{BB962C8B-B14F-4D97-AF65-F5344CB8AC3E}">
        <p14:creationId xmlns:p14="http://schemas.microsoft.com/office/powerpoint/2010/main" val="4024449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283064C-E693-4D11-9AED-8EDB42C81F09}" type="slidenum">
              <a:rPr lang="en-US" smtClean="0"/>
              <a:pPr/>
              <a:t>108</a:t>
            </a:fld>
            <a:endParaRPr lang="en-US" smtClean="0"/>
          </a:p>
        </p:txBody>
      </p:sp>
      <p:sp>
        <p:nvSpPr>
          <p:cNvPr id="195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5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556118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1BCE64D-824F-463F-8CA2-20B062C8F925}" type="slidenum">
              <a:rPr lang="en-US" smtClean="0"/>
              <a:pPr/>
              <a:t>111</a:t>
            </a:fld>
            <a:endParaRPr lang="en-US" smtClean="0"/>
          </a:p>
        </p:txBody>
      </p:sp>
      <p:sp>
        <p:nvSpPr>
          <p:cNvPr id="196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6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012434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p:txBody>
          <a:bodyPr/>
          <a:lstStyle/>
          <a:p>
            <a:pPr>
              <a:defRPr/>
            </a:pPr>
            <a:fld id="{B139C41D-6FAA-45E0-B59C-FD6910381654}" type="slidenum">
              <a:rPr lang="en-US" smtClean="0"/>
              <a:pPr>
                <a:defRPr/>
              </a:pPr>
              <a:t>112</a:t>
            </a:fld>
            <a:endParaRPr lang="en-US" smtClean="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w="9525"/>
        </p:spPr>
        <p:txBody>
          <a:bodyPr/>
          <a:lstStyle/>
          <a:p>
            <a:r>
              <a:rPr lang="en-US" smtClean="0"/>
              <a:t>Solvent vapors are usually heavier than air, and they stratify. If you find a pocket of 10% LEL, there could be a &gt;LEL area very nearby (maybe just a step or two further down the ladder). </a:t>
            </a:r>
          </a:p>
          <a:p>
            <a:r>
              <a:rPr lang="en-US" smtClean="0"/>
              <a:t>The further you go into a confined space, the worse the air is going to get (usually). </a:t>
            </a:r>
          </a:p>
        </p:txBody>
      </p:sp>
    </p:spTree>
    <p:extLst>
      <p:ext uri="{BB962C8B-B14F-4D97-AF65-F5344CB8AC3E}">
        <p14:creationId xmlns:p14="http://schemas.microsoft.com/office/powerpoint/2010/main" val="3925740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eaLnBrk="1" hangingPunct="1">
              <a:spcBef>
                <a:spcPct val="0"/>
              </a:spcBef>
            </a:pPr>
            <a:r>
              <a:rPr lang="en-US" smtClean="0">
                <a:latin typeface="Arial" charset="0"/>
              </a:rPr>
              <a:t>As the oxygen concentration in the air diminishes, certain physiological effects take place in the human</a:t>
            </a:r>
          </a:p>
          <a:p>
            <a:pPr eaLnBrk="1" hangingPunct="1">
              <a:spcBef>
                <a:spcPct val="0"/>
              </a:spcBef>
            </a:pPr>
            <a:r>
              <a:rPr lang="en-US" smtClean="0">
                <a:latin typeface="Arial" charset="0"/>
              </a:rPr>
              <a:t>body. They can range all the way from giddiness, mental confusion, loss of judgment, loss of coordination, weakness, nausea, fainting, and up to and including death.</a:t>
            </a:r>
          </a:p>
          <a:p>
            <a:pPr eaLnBrk="1" hangingPunct="1">
              <a:spcBef>
                <a:spcPct val="0"/>
              </a:spcBef>
            </a:pPr>
            <a:endParaRPr lang="en-US" smtClean="0"/>
          </a:p>
          <a:p>
            <a:pPr eaLnBrk="1" hangingPunct="1">
              <a:spcBef>
                <a:spcPct val="0"/>
              </a:spcBef>
            </a:pPr>
            <a:r>
              <a:rPr lang="en-US" smtClean="0">
                <a:latin typeface="Arial" charset="0"/>
              </a:rPr>
              <a:t>The effects of continued exposure to oxygen-deficient atmospheres depend on several factors:</a:t>
            </a:r>
          </a:p>
          <a:p>
            <a:pPr eaLnBrk="1" hangingPunct="1">
              <a:spcBef>
                <a:spcPct val="0"/>
              </a:spcBef>
            </a:pPr>
            <a:r>
              <a:rPr lang="en-US" smtClean="0">
                <a:latin typeface="Arial" charset="0"/>
              </a:rPr>
              <a:t>•Degree of oxygen deficiency</a:t>
            </a:r>
          </a:p>
          <a:p>
            <a:pPr eaLnBrk="1" hangingPunct="1">
              <a:spcBef>
                <a:spcPct val="0"/>
              </a:spcBef>
            </a:pPr>
            <a:r>
              <a:rPr lang="en-US" smtClean="0">
                <a:latin typeface="Arial" charset="0"/>
              </a:rPr>
              <a:t>•Degree of physical exertion</a:t>
            </a:r>
          </a:p>
          <a:p>
            <a:pPr eaLnBrk="1" hangingPunct="1">
              <a:spcBef>
                <a:spcPct val="0"/>
              </a:spcBef>
            </a:pPr>
            <a:r>
              <a:rPr lang="en-US" smtClean="0">
                <a:latin typeface="Arial" charset="0"/>
              </a:rPr>
              <a:t>•Individual susceptibility (e.g., smoker vs.</a:t>
            </a:r>
          </a:p>
          <a:p>
            <a:pPr eaLnBrk="1" hangingPunct="1">
              <a:spcBef>
                <a:spcPct val="0"/>
              </a:spcBef>
            </a:pPr>
            <a:r>
              <a:rPr lang="en-US" smtClean="0">
                <a:latin typeface="Arial" charset="0"/>
              </a:rPr>
              <a:t>nonsmoker)</a:t>
            </a:r>
          </a:p>
          <a:p>
            <a:pPr eaLnBrk="1" hangingPunct="1">
              <a:spcBef>
                <a:spcPct val="0"/>
              </a:spcBef>
            </a:pPr>
            <a:r>
              <a:rPr lang="en-US" smtClean="0">
                <a:latin typeface="Arial" charset="0"/>
              </a:rPr>
              <a:t>•Individual health (e.g., emphysema)</a:t>
            </a:r>
          </a:p>
          <a:p>
            <a:pPr eaLnBrk="1" hangingPunct="1">
              <a:spcBef>
                <a:spcPct val="0"/>
              </a:spcBef>
            </a:pPr>
            <a:r>
              <a:rPr lang="en-US" smtClean="0">
                <a:latin typeface="Arial" charset="0"/>
              </a:rPr>
              <a:t>•Altitude (e.g., locations above 2,000 ft.</a:t>
            </a:r>
          </a:p>
          <a:p>
            <a:pPr eaLnBrk="1" hangingPunct="1">
              <a:spcBef>
                <a:spcPct val="0"/>
              </a:spcBef>
            </a:pPr>
            <a:r>
              <a:rPr lang="en-US" smtClean="0">
                <a:latin typeface="Arial" charset="0"/>
              </a:rPr>
              <a:t>elevation)</a:t>
            </a:r>
          </a:p>
          <a:p>
            <a:pPr eaLnBrk="1" hangingPunct="1">
              <a:spcBef>
                <a:spcPct val="0"/>
              </a:spcBef>
            </a:pPr>
            <a:endParaRPr lang="en-US" smtClean="0"/>
          </a:p>
          <a:p>
            <a:pPr eaLnBrk="1" hangingPunct="1">
              <a:spcBef>
                <a:spcPct val="0"/>
              </a:spcBef>
            </a:pPr>
            <a:r>
              <a:rPr lang="en-US" b="1" smtClean="0"/>
              <a:t>Question:</a:t>
            </a:r>
          </a:p>
          <a:p>
            <a:pPr eaLnBrk="1" hangingPunct="1">
              <a:spcBef>
                <a:spcPct val="0"/>
              </a:spcBef>
            </a:pPr>
            <a:r>
              <a:rPr lang="en-US" smtClean="0"/>
              <a:t>What are some causes or indications of deficient oxygen atmosphere?</a:t>
            </a:r>
          </a:p>
          <a:p>
            <a:pPr eaLnBrk="1" hangingPunct="1">
              <a:spcBef>
                <a:spcPct val="0"/>
              </a:spcBef>
            </a:pPr>
            <a:endParaRPr lang="en-US" smtClean="0"/>
          </a:p>
          <a:p>
            <a:pPr eaLnBrk="1" hangingPunct="1">
              <a:spcBef>
                <a:spcPct val="0"/>
              </a:spcBef>
            </a:pPr>
            <a:r>
              <a:rPr lang="en-US" smtClean="0"/>
              <a:t>	Combustion</a:t>
            </a:r>
          </a:p>
          <a:p>
            <a:pPr eaLnBrk="1" hangingPunct="1">
              <a:spcBef>
                <a:spcPct val="0"/>
              </a:spcBef>
            </a:pPr>
            <a:r>
              <a:rPr lang="en-US" smtClean="0"/>
              <a:t>	Formation of rust</a:t>
            </a:r>
          </a:p>
          <a:p>
            <a:pPr eaLnBrk="1" hangingPunct="1">
              <a:spcBef>
                <a:spcPct val="0"/>
              </a:spcBef>
            </a:pPr>
            <a:r>
              <a:rPr lang="en-US" smtClean="0"/>
              <a:t>	Decomposition of organic matter</a:t>
            </a:r>
          </a:p>
          <a:p>
            <a:pPr eaLnBrk="1" hangingPunct="1">
              <a:spcBef>
                <a:spcPct val="0"/>
              </a:spcBef>
            </a:pPr>
            <a:r>
              <a:rPr lang="en-US" smtClean="0"/>
              <a:t>	Displacement by a heavy gas</a:t>
            </a:r>
          </a:p>
        </p:txBody>
      </p:sp>
      <p:sp>
        <p:nvSpPr>
          <p:cNvPr id="202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E615DF-4CD9-4B07-B191-10FA8368924D}" type="slidenum">
              <a:rPr lang="en-US" smtClean="0"/>
              <a:pPr/>
              <a:t>115</a:t>
            </a:fld>
            <a:endParaRPr lang="en-US" smtClean="0"/>
          </a:p>
        </p:txBody>
      </p:sp>
    </p:spTree>
    <p:extLst>
      <p:ext uri="{BB962C8B-B14F-4D97-AF65-F5344CB8AC3E}">
        <p14:creationId xmlns:p14="http://schemas.microsoft.com/office/powerpoint/2010/main" val="3441453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07BE517-D556-4829-ACE8-F467EB942559}" type="slidenum">
              <a:rPr lang="en-US" smtClean="0"/>
              <a:pPr>
                <a:defRPr/>
              </a:pPr>
              <a:t>116</a:t>
            </a:fld>
            <a:endParaRPr lang="en-US"/>
          </a:p>
        </p:txBody>
      </p:sp>
    </p:spTree>
    <p:extLst>
      <p:ext uri="{BB962C8B-B14F-4D97-AF65-F5344CB8AC3E}">
        <p14:creationId xmlns:p14="http://schemas.microsoft.com/office/powerpoint/2010/main" val="38547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p:txBody>
          <a:bodyPr/>
          <a:lstStyle/>
          <a:p>
            <a:pPr>
              <a:defRPr/>
            </a:pPr>
            <a:fld id="{4FC5A067-A7FC-4BD0-8D46-E36E90E3FF59}" type="slidenum">
              <a:rPr lang="en-US" smtClean="0"/>
              <a:pPr>
                <a:defRPr/>
              </a:pPr>
              <a:t>9</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w="9525"/>
        </p:spPr>
        <p:txBody>
          <a:bodyPr/>
          <a:lstStyle/>
          <a:p>
            <a:r>
              <a:rPr lang="en-US" smtClean="0"/>
              <a:t>This is the thing to focus on when you’re thinking about whether a space is “confined”</a:t>
            </a:r>
          </a:p>
        </p:txBody>
      </p:sp>
    </p:spTree>
    <p:extLst>
      <p:ext uri="{BB962C8B-B14F-4D97-AF65-F5344CB8AC3E}">
        <p14:creationId xmlns:p14="http://schemas.microsoft.com/office/powerpoint/2010/main" val="3459839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112492-C2BC-4CB0-A846-13C460E38783}" type="slidenum">
              <a:rPr lang="en-US" smtClean="0"/>
              <a:pPr/>
              <a:t>117</a:t>
            </a:fld>
            <a:endParaRPr lang="en-US" smtClean="0"/>
          </a:p>
        </p:txBody>
      </p:sp>
      <p:sp>
        <p:nvSpPr>
          <p:cNvPr id="210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0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Manholes are always considered confined spaces</a:t>
            </a:r>
          </a:p>
          <a:p>
            <a:pPr eaLnBrk="1" hangingPunct="1">
              <a:spcBef>
                <a:spcPct val="0"/>
              </a:spcBef>
            </a:pPr>
            <a:endParaRPr lang="en-US" smtClean="0"/>
          </a:p>
          <a:p>
            <a:pPr eaLnBrk="1" hangingPunct="1">
              <a:spcBef>
                <a:spcPct val="0"/>
              </a:spcBef>
            </a:pPr>
            <a:r>
              <a:rPr lang="en-US" smtClean="0"/>
              <a:t>All manholes should be considered Permit-Required Confined Spaces, because there’s always a potential for a hazardous atmosphere in an underground space with no ventilation</a:t>
            </a:r>
          </a:p>
        </p:txBody>
      </p:sp>
    </p:spTree>
    <p:extLst>
      <p:ext uri="{BB962C8B-B14F-4D97-AF65-F5344CB8AC3E}">
        <p14:creationId xmlns:p14="http://schemas.microsoft.com/office/powerpoint/2010/main" val="2257219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EB9CCC9-B053-46F3-85EF-D2F04E13EED0}" type="slidenum">
              <a:rPr lang="en-US" smtClean="0"/>
              <a:pPr/>
              <a:t>118</a:t>
            </a:fld>
            <a:endParaRPr lang="en-US" smtClean="0"/>
          </a:p>
        </p:txBody>
      </p:sp>
      <p:sp>
        <p:nvSpPr>
          <p:cNvPr id="211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19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Animation of why all manholes are Permit-Required.</a:t>
            </a:r>
          </a:p>
          <a:p>
            <a:pPr eaLnBrk="1" hangingPunct="1">
              <a:spcBef>
                <a:spcPct val="0"/>
              </a:spcBef>
            </a:pPr>
            <a:r>
              <a:rPr lang="en-US" smtClean="0"/>
              <a:t>There could be a chemical tank miles away from the manhole, that’s slowly leaking.</a:t>
            </a:r>
          </a:p>
          <a:p>
            <a:pPr eaLnBrk="1" hangingPunct="1">
              <a:spcBef>
                <a:spcPct val="0"/>
              </a:spcBef>
            </a:pPr>
            <a:endParaRPr lang="en-US" smtClean="0"/>
          </a:p>
        </p:txBody>
      </p:sp>
    </p:spTree>
    <p:extLst>
      <p:ext uri="{BB962C8B-B14F-4D97-AF65-F5344CB8AC3E}">
        <p14:creationId xmlns:p14="http://schemas.microsoft.com/office/powerpoint/2010/main" val="2720684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9721741-7C51-4F2F-B031-8D1543E932ED}" type="slidenum">
              <a:rPr lang="en-US" smtClean="0"/>
              <a:pPr/>
              <a:t>119</a:t>
            </a:fld>
            <a:endParaRPr lang="en-US" smtClean="0"/>
          </a:p>
        </p:txBody>
      </p:sp>
      <p:sp>
        <p:nvSpPr>
          <p:cNvPr id="212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29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leak moves slowly through the ground……</a:t>
            </a:r>
          </a:p>
        </p:txBody>
      </p:sp>
    </p:spTree>
    <p:extLst>
      <p:ext uri="{BB962C8B-B14F-4D97-AF65-F5344CB8AC3E}">
        <p14:creationId xmlns:p14="http://schemas.microsoft.com/office/powerpoint/2010/main" val="3707544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EE3F7FB-9C9C-42FA-BE6E-355669D3439F}" type="slidenum">
              <a:rPr lang="en-US" smtClean="0"/>
              <a:pPr/>
              <a:t>122</a:t>
            </a:fld>
            <a:endParaRPr lang="en-US" smtClean="0"/>
          </a:p>
        </p:txBody>
      </p:sp>
      <p:sp>
        <p:nvSpPr>
          <p:cNvPr id="214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4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….until it reaches an underground pipeline. Pipes are typically laid in a bed of gravel or crushed rock. This acts just like a riverbed, channeling the chemical through the bed….. </a:t>
            </a:r>
          </a:p>
        </p:txBody>
      </p:sp>
    </p:spTree>
    <p:extLst>
      <p:ext uri="{BB962C8B-B14F-4D97-AF65-F5344CB8AC3E}">
        <p14:creationId xmlns:p14="http://schemas.microsoft.com/office/powerpoint/2010/main" val="2160452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it hits the crushed rock or gravel pipe bed, it acts like a river, channeling it to wherever</a:t>
            </a:r>
            <a:r>
              <a:rPr lang="en-US" baseline="0" dirty="0" smtClean="0"/>
              <a:t> the pipe goes</a:t>
            </a:r>
            <a:endParaRPr lang="en-US" dirty="0"/>
          </a:p>
        </p:txBody>
      </p:sp>
      <p:sp>
        <p:nvSpPr>
          <p:cNvPr id="4" name="Slide Number Placeholder 3"/>
          <p:cNvSpPr>
            <a:spLocks noGrp="1"/>
          </p:cNvSpPr>
          <p:nvPr>
            <p:ph type="sldNum" sz="quarter" idx="10"/>
          </p:nvPr>
        </p:nvSpPr>
        <p:spPr/>
        <p:txBody>
          <a:bodyPr/>
          <a:lstStyle/>
          <a:p>
            <a:pPr>
              <a:defRPr/>
            </a:pPr>
            <a:fld id="{607BE517-D556-4829-ACE8-F467EB942559}" type="slidenum">
              <a:rPr lang="en-US" smtClean="0"/>
              <a:pPr>
                <a:defRPr/>
              </a:pPr>
              <a:t>127</a:t>
            </a:fld>
            <a:endParaRPr lang="en-US"/>
          </a:p>
        </p:txBody>
      </p:sp>
    </p:spTree>
    <p:extLst>
      <p:ext uri="{BB962C8B-B14F-4D97-AF65-F5344CB8AC3E}">
        <p14:creationId xmlns:p14="http://schemas.microsoft.com/office/powerpoint/2010/main" val="2217542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5B9074C-98F2-4FB3-995C-1484AC6C7963}" type="slidenum">
              <a:rPr lang="en-US" smtClean="0"/>
              <a:pPr/>
              <a:t>140</a:t>
            </a:fld>
            <a:endParaRPr lang="en-US" smtClean="0"/>
          </a:p>
        </p:txBody>
      </p:sp>
      <p:sp>
        <p:nvSpPr>
          <p:cNvPr id="215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…..until it reaches a manhole. ….</a:t>
            </a:r>
          </a:p>
        </p:txBody>
      </p:sp>
    </p:spTree>
    <p:extLst>
      <p:ext uri="{BB962C8B-B14F-4D97-AF65-F5344CB8AC3E}">
        <p14:creationId xmlns:p14="http://schemas.microsoft.com/office/powerpoint/2010/main" val="297057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5517F4C-C6E4-49EB-BAE3-7B03AA27AC7C}" type="slidenum">
              <a:rPr lang="en-US" smtClean="0"/>
              <a:pPr/>
              <a:t>143</a:t>
            </a:fld>
            <a:endParaRPr lang="en-US" smtClean="0"/>
          </a:p>
        </p:txBody>
      </p:sp>
      <p:sp>
        <p:nvSpPr>
          <p:cNvPr id="216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vapor level in the manhole builds up as it gets fed constantly from the chemical in the pipe bed, increasing in concentration because there’s no natural ventilation in a deep manhole. The heavier-than-air vapors concentrate at the bottom, rising to a level that can knock you out even when the air right at the top is fine.</a:t>
            </a:r>
          </a:p>
        </p:txBody>
      </p:sp>
    </p:spTree>
    <p:extLst>
      <p:ext uri="{BB962C8B-B14F-4D97-AF65-F5344CB8AC3E}">
        <p14:creationId xmlns:p14="http://schemas.microsoft.com/office/powerpoint/2010/main" val="1674360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88FE1A7-EE74-4D50-97D7-22FFFE4CF954}" type="slidenum">
              <a:rPr lang="en-US" smtClean="0"/>
              <a:pPr/>
              <a:t>146</a:t>
            </a:fld>
            <a:endParaRPr lang="en-US" smtClean="0"/>
          </a:p>
        </p:txBody>
      </p:sp>
      <p:sp>
        <p:nvSpPr>
          <p:cNvPr id="197635" name="Rectangle 2050"/>
          <p:cNvSpPr>
            <a:spLocks noGrp="1" noRot="1" noChangeAspect="1" noChangeArrowheads="1" noTextEdit="1"/>
          </p:cNvSpPr>
          <p:nvPr>
            <p:ph type="sldImg"/>
          </p:nvPr>
        </p:nvSpPr>
        <p:spPr bwMode="auto">
          <a:noFill/>
          <a:ln>
            <a:solidFill>
              <a:srgbClr val="000000"/>
            </a:solidFill>
            <a:miter lim="800000"/>
            <a:headEnd/>
            <a:tailEnd/>
          </a:ln>
        </p:spPr>
      </p:sp>
      <p:sp>
        <p:nvSpPr>
          <p:cNvPr id="197636" name="Rectangle 2051"/>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You really don’t want to be exposed to CO at anywhere near 35 ppm for any significant amount of time. EPA Clean Air limits are much lower: 9 parts per million.    </a:t>
            </a:r>
          </a:p>
          <a:p>
            <a:pPr eaLnBrk="1" hangingPunct="1">
              <a:spcBef>
                <a:spcPct val="0"/>
              </a:spcBef>
            </a:pPr>
            <a:r>
              <a:rPr lang="en-US" smtClean="0"/>
              <a:t>If you’re operating engine-powered equipment in a confined space, it must be ventilated out. </a:t>
            </a:r>
          </a:p>
        </p:txBody>
      </p:sp>
    </p:spTree>
    <p:extLst>
      <p:ext uri="{BB962C8B-B14F-4D97-AF65-F5344CB8AC3E}">
        <p14:creationId xmlns:p14="http://schemas.microsoft.com/office/powerpoint/2010/main" val="1127498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42C124D-D32F-4C9F-97D2-1747188A6446}" type="slidenum">
              <a:rPr lang="en-US" smtClean="0"/>
              <a:pPr/>
              <a:t>148</a:t>
            </a:fld>
            <a:endParaRPr lang="en-US" smtClean="0"/>
          </a:p>
        </p:txBody>
      </p:sp>
      <p:sp>
        <p:nvSpPr>
          <p:cNvPr id="198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8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20-foot deep trench for new sewer line</a:t>
            </a:r>
          </a:p>
        </p:txBody>
      </p:sp>
    </p:spTree>
    <p:extLst>
      <p:ext uri="{BB962C8B-B14F-4D97-AF65-F5344CB8AC3E}">
        <p14:creationId xmlns:p14="http://schemas.microsoft.com/office/powerpoint/2010/main" val="516313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A246A39-4E12-4C6C-B724-1E6839F5332E}" type="slidenum">
              <a:rPr lang="en-US" smtClean="0"/>
              <a:pPr/>
              <a:t>149</a:t>
            </a:fld>
            <a:endParaRPr lang="en-US" smtClean="0"/>
          </a:p>
        </p:txBody>
      </p:sp>
      <p:sp>
        <p:nvSpPr>
          <p:cNvPr id="199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Compacting crushed rock for 3 minutes (carbon monoxide dosimeter on worker)</a:t>
            </a:r>
          </a:p>
        </p:txBody>
      </p:sp>
    </p:spTree>
    <p:extLst>
      <p:ext uri="{BB962C8B-B14F-4D97-AF65-F5344CB8AC3E}">
        <p14:creationId xmlns:p14="http://schemas.microsoft.com/office/powerpoint/2010/main" val="161045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p:txBody>
          <a:bodyPr/>
          <a:lstStyle/>
          <a:p>
            <a:pPr>
              <a:defRPr/>
            </a:pPr>
            <a:fld id="{4FC5A067-A7FC-4BD0-8D46-E36E90E3FF59}" type="slidenum">
              <a:rPr lang="en-US" smtClean="0"/>
              <a:pPr>
                <a:defRPr/>
              </a:pPr>
              <a:t>10</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w="9525"/>
        </p:spPr>
        <p:txBody>
          <a:bodyPr/>
          <a:lstStyle/>
          <a:p>
            <a:r>
              <a:rPr lang="en-US" smtClean="0"/>
              <a:t>This is the thing to focus on when you’re thinking about whether a space is “confined”</a:t>
            </a:r>
          </a:p>
        </p:txBody>
      </p:sp>
    </p:spTree>
    <p:extLst>
      <p:ext uri="{BB962C8B-B14F-4D97-AF65-F5344CB8AC3E}">
        <p14:creationId xmlns:p14="http://schemas.microsoft.com/office/powerpoint/2010/main" val="1785964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94AE0AB-5DC9-4C0E-AA82-F7FC38AC17A4}" type="slidenum">
              <a:rPr lang="en-US" smtClean="0"/>
              <a:pPr/>
              <a:t>150</a:t>
            </a:fld>
            <a:endParaRPr lang="en-US" smtClean="0"/>
          </a:p>
        </p:txBody>
      </p:sp>
      <p:sp>
        <p:nvSpPr>
          <p:cNvPr id="200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0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Less than PELs, but still a lot of CO---exhaust can fill up even a fairly large open-topped space very quickly</a:t>
            </a:r>
          </a:p>
          <a:p>
            <a:pPr eaLnBrk="1" hangingPunct="1">
              <a:spcBef>
                <a:spcPct val="0"/>
              </a:spcBef>
            </a:pPr>
            <a:r>
              <a:rPr lang="en-US" smtClean="0"/>
              <a:t>Possible fixes:</a:t>
            </a:r>
          </a:p>
          <a:p>
            <a:pPr eaLnBrk="1" hangingPunct="1">
              <a:spcBef>
                <a:spcPct val="0"/>
              </a:spcBef>
            </a:pPr>
            <a:r>
              <a:rPr lang="en-US" smtClean="0"/>
              <a:t>     Use electric compactor or compactor head on excavator</a:t>
            </a:r>
          </a:p>
          <a:p>
            <a:pPr eaLnBrk="1" hangingPunct="1">
              <a:spcBef>
                <a:spcPct val="0"/>
              </a:spcBef>
            </a:pPr>
            <a:r>
              <a:rPr lang="en-US" smtClean="0"/>
              <a:t>     Exhaust hose on compactor to get it out of trench?---may work OK (I haven’t tried it)</a:t>
            </a:r>
          </a:p>
          <a:p>
            <a:pPr eaLnBrk="1" hangingPunct="1">
              <a:spcBef>
                <a:spcPct val="0"/>
              </a:spcBef>
            </a:pPr>
            <a:r>
              <a:rPr lang="en-US" smtClean="0"/>
              <a:t>               ---would need a strong blower pulling air out of the hose</a:t>
            </a:r>
          </a:p>
          <a:p>
            <a:pPr eaLnBrk="1" hangingPunct="1">
              <a:spcBef>
                <a:spcPct val="0"/>
              </a:spcBef>
            </a:pPr>
            <a:r>
              <a:rPr lang="en-US" smtClean="0"/>
              <a:t>	</a:t>
            </a:r>
          </a:p>
        </p:txBody>
      </p:sp>
    </p:spTree>
    <p:extLst>
      <p:ext uri="{BB962C8B-B14F-4D97-AF65-F5344CB8AC3E}">
        <p14:creationId xmlns:p14="http://schemas.microsoft.com/office/powerpoint/2010/main" val="20536512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7A445AC-AFB9-4A9F-931B-9247594C8ED7}" type="slidenum">
              <a:rPr lang="en-US" smtClean="0"/>
              <a:pPr/>
              <a:t>151</a:t>
            </a:fld>
            <a:endParaRPr lang="en-US" smtClean="0"/>
          </a:p>
        </p:txBody>
      </p:sp>
      <p:sp>
        <p:nvSpPr>
          <p:cNvPr id="203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WHAT KILLED GUS GRISSOM AND THE OTHER ASTRONAUTS IN THE ON-GROUND TESTING BACK IN THE 60’S?</a:t>
            </a:r>
          </a:p>
          <a:p>
            <a:pPr eaLnBrk="1" hangingPunct="1">
              <a:spcBef>
                <a:spcPct val="0"/>
              </a:spcBef>
            </a:pPr>
            <a:r>
              <a:rPr lang="en-US" dirty="0" smtClean="0"/>
              <a:t>Velcro----They had the space capsule filled with 100% oxygen; at that level virtually everything will burst into flame from any ignition source--- even the static sparks from pulling </a:t>
            </a:r>
            <a:r>
              <a:rPr lang="en-US" dirty="0" err="1" smtClean="0"/>
              <a:t>velcro</a:t>
            </a:r>
            <a:r>
              <a:rPr lang="en-US" dirty="0" smtClean="0"/>
              <a:t> apart.</a:t>
            </a:r>
          </a:p>
          <a:p>
            <a:pPr eaLnBrk="1" hangingPunct="1">
              <a:spcBef>
                <a:spcPct val="0"/>
              </a:spcBef>
            </a:pPr>
            <a:r>
              <a:rPr lang="en-US" dirty="0" smtClean="0"/>
              <a:t>Your clothes won’t burst into flames right at 23.5% oxygen (well, I guess that depends on the fabric---are you wearing your polyester disco suit?). At some point they will (even </a:t>
            </a:r>
            <a:r>
              <a:rPr lang="en-US" dirty="0" err="1" smtClean="0"/>
              <a:t>Nomex</a:t>
            </a:r>
            <a:r>
              <a:rPr lang="en-US" dirty="0" smtClean="0"/>
              <a:t>)-----the 23.5% is meant to give you a warning before you get into the really hazardous range.</a:t>
            </a:r>
          </a:p>
          <a:p>
            <a:pPr eaLnBrk="1" hangingPunct="1">
              <a:spcBef>
                <a:spcPct val="0"/>
              </a:spcBef>
            </a:pPr>
            <a:r>
              <a:rPr lang="en-US" dirty="0" smtClean="0"/>
              <a:t>The “intentional sweetening” has killed some workers. A worker was inside a pipe cleaning up joints with a hand grinder, creating lots of dust &amp; smoke. A nearby hole in the pipe wasn’t big enough to run a vent hose into, so a welder decided to be helpful and ran a hose from his oxygen tank into the pipe. GUESS WHAT HAPPENED? ---- The clothes of the worker inside the pipe became a torch, killing him. (This doesn’t qualify for the Darwin Awards, since the welder who ran his oxygen hose into the pipe didn’t die)</a:t>
            </a:r>
          </a:p>
        </p:txBody>
      </p:sp>
    </p:spTree>
    <p:extLst>
      <p:ext uri="{BB962C8B-B14F-4D97-AF65-F5344CB8AC3E}">
        <p14:creationId xmlns:p14="http://schemas.microsoft.com/office/powerpoint/2010/main" val="1273001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230CC2B-82F1-4536-8AE9-C1422B3229B9}" type="slidenum">
              <a:rPr lang="en-US" smtClean="0"/>
              <a:pPr/>
              <a:t>152</a:t>
            </a:fld>
            <a:endParaRPr lang="en-US" smtClean="0"/>
          </a:p>
        </p:txBody>
      </p:sp>
      <p:sp>
        <p:nvSpPr>
          <p:cNvPr id="205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8" name="Rectangle 3"/>
          <p:cNvSpPr>
            <a:spLocks noGrp="1" noChangeArrowheads="1"/>
          </p:cNvSpPr>
          <p:nvPr>
            <p:ph type="body" idx="1"/>
          </p:nvPr>
        </p:nvSpPr>
        <p:spPr bwMode="auto">
          <a:noFill/>
        </p:spPr>
        <p:txBody>
          <a:bodyPr wrap="square" numCol="1" anchor="t" anchorCtr="0" compatLnSpc="1">
            <a:prstTxWarp prst="textNoShape">
              <a:avLst/>
            </a:prstTxWarp>
            <a:normAutofit lnSpcReduction="10000"/>
          </a:bodyPr>
          <a:lstStyle/>
          <a:p>
            <a:pPr eaLnBrk="1" hangingPunct="1">
              <a:spcBef>
                <a:spcPct val="0"/>
              </a:spcBef>
            </a:pPr>
            <a:r>
              <a:rPr lang="en-US" smtClean="0"/>
              <a:t>You will need to get information on the process – Substrate welding on – type of metal, welding with (rods, wires, etc) shielding gases, contaminants, coatings, oxygen deficiency</a:t>
            </a:r>
          </a:p>
          <a:p>
            <a:pPr eaLnBrk="1" hangingPunct="1">
              <a:spcBef>
                <a:spcPct val="0"/>
              </a:spcBef>
            </a:pPr>
            <a:endParaRPr lang="en-US" smtClean="0"/>
          </a:p>
          <a:p>
            <a:pPr eaLnBrk="1" hangingPunct="1">
              <a:spcBef>
                <a:spcPct val="0"/>
              </a:spcBef>
            </a:pPr>
            <a:r>
              <a:rPr lang="en-US" smtClean="0"/>
              <a:t>Metals- Lead, chrome, nickel, </a:t>
            </a:r>
          </a:p>
          <a:p>
            <a:pPr eaLnBrk="1" hangingPunct="1">
              <a:spcBef>
                <a:spcPct val="0"/>
              </a:spcBef>
            </a:pPr>
            <a:endParaRPr lang="en-US" smtClean="0"/>
          </a:p>
          <a:p>
            <a:pPr eaLnBrk="1" hangingPunct="1">
              <a:spcBef>
                <a:spcPct val="0"/>
              </a:spcBef>
            </a:pPr>
            <a:r>
              <a:rPr lang="en-US" smtClean="0"/>
              <a:t>Gases – Shielding gases (CO2, N2, Argon), NOX, CO,</a:t>
            </a:r>
          </a:p>
          <a:p>
            <a:pPr eaLnBrk="1" hangingPunct="1">
              <a:spcBef>
                <a:spcPct val="0"/>
              </a:spcBef>
            </a:pPr>
            <a:endParaRPr lang="en-US" smtClean="0"/>
          </a:p>
          <a:p>
            <a:pPr eaLnBrk="1" hangingPunct="1">
              <a:spcBef>
                <a:spcPct val="0"/>
              </a:spcBef>
            </a:pPr>
            <a:r>
              <a:rPr lang="en-US" smtClean="0"/>
              <a:t>Hot work permit.</a:t>
            </a:r>
          </a:p>
          <a:p>
            <a:pPr eaLnBrk="1" hangingPunct="1">
              <a:spcBef>
                <a:spcPct val="0"/>
              </a:spcBef>
            </a:pPr>
            <a:r>
              <a:rPr lang="en-US" smtClean="0"/>
              <a:t>Ventilation placement  </a:t>
            </a:r>
          </a:p>
          <a:p>
            <a:pPr eaLnBrk="1" hangingPunct="1">
              <a:spcBef>
                <a:spcPct val="0"/>
              </a:spcBef>
            </a:pPr>
            <a:r>
              <a:rPr lang="en-US" smtClean="0"/>
              <a:t>	Local exhaust</a:t>
            </a:r>
          </a:p>
          <a:p>
            <a:pPr eaLnBrk="1" hangingPunct="1">
              <a:spcBef>
                <a:spcPct val="0"/>
              </a:spcBef>
            </a:pPr>
            <a:r>
              <a:rPr lang="en-US" smtClean="0"/>
              <a:t>	dilution</a:t>
            </a:r>
          </a:p>
          <a:p>
            <a:pPr eaLnBrk="1" hangingPunct="1">
              <a:spcBef>
                <a:spcPct val="0"/>
              </a:spcBef>
            </a:pPr>
            <a:endParaRPr lang="en-US" smtClean="0"/>
          </a:p>
          <a:p>
            <a:pPr eaLnBrk="1" hangingPunct="1">
              <a:spcBef>
                <a:spcPct val="0"/>
              </a:spcBef>
            </a:pPr>
            <a:r>
              <a:rPr lang="en-US" smtClean="0"/>
              <a:t>Add safety issues to list</a:t>
            </a:r>
          </a:p>
          <a:p>
            <a:pPr eaLnBrk="1" hangingPunct="1">
              <a:spcBef>
                <a:spcPct val="0"/>
              </a:spcBef>
            </a:pPr>
            <a:r>
              <a:rPr lang="en-US" smtClean="0"/>
              <a:t>Cylinder storage</a:t>
            </a:r>
          </a:p>
          <a:p>
            <a:pPr eaLnBrk="1" hangingPunct="1">
              <a:spcBef>
                <a:spcPct val="0"/>
              </a:spcBef>
            </a:pPr>
            <a:r>
              <a:rPr lang="en-US" smtClean="0"/>
              <a:t>Electrical issues</a:t>
            </a:r>
          </a:p>
          <a:p>
            <a:pPr eaLnBrk="1" hangingPunct="1">
              <a:spcBef>
                <a:spcPct val="0"/>
              </a:spcBef>
            </a:pPr>
            <a:endParaRPr lang="en-US" smtClean="0"/>
          </a:p>
          <a:p>
            <a:pPr eaLnBrk="1" hangingPunct="1">
              <a:spcBef>
                <a:spcPct val="0"/>
              </a:spcBef>
            </a:pPr>
            <a:r>
              <a:rPr lang="en-US" smtClean="0"/>
              <a:t>296-809 Health and safety requirements addressed on a broad level in this chapter with additional requirements another rule. </a:t>
            </a:r>
          </a:p>
          <a:p>
            <a:pPr eaLnBrk="1" hangingPunct="1">
              <a:spcBef>
                <a:spcPct val="0"/>
              </a:spcBef>
            </a:pPr>
            <a:r>
              <a:rPr lang="en-US" smtClean="0"/>
              <a:t>Both requirements will apply.  </a:t>
            </a:r>
          </a:p>
          <a:p>
            <a:pPr lvl="1" eaLnBrk="1" hangingPunct="1">
              <a:spcBef>
                <a:spcPct val="0"/>
              </a:spcBef>
            </a:pPr>
            <a:r>
              <a:rPr lang="en-US" smtClean="0"/>
              <a:t>Example: Welding in confined space </a:t>
            </a:r>
          </a:p>
          <a:p>
            <a:pPr lvl="2" eaLnBrk="1" hangingPunct="1">
              <a:spcBef>
                <a:spcPct val="0"/>
              </a:spcBef>
            </a:pPr>
            <a:r>
              <a:rPr lang="en-US" smtClean="0"/>
              <a:t>296-809 and 296-24-680</a:t>
            </a:r>
          </a:p>
          <a:p>
            <a:pPr lvl="1" eaLnBrk="1" hangingPunct="1">
              <a:spcBef>
                <a:spcPct val="0"/>
              </a:spcBef>
            </a:pPr>
            <a:r>
              <a:rPr lang="en-US" smtClean="0"/>
              <a:t>If there is a conflict, follow the more specific requirement.</a:t>
            </a:r>
          </a:p>
          <a:p>
            <a:pPr lvl="1" eaLnBrk="1" hangingPunct="1">
              <a:spcBef>
                <a:spcPct val="0"/>
              </a:spcBef>
            </a:pPr>
            <a:endParaRPr lang="en-US" smtClean="0"/>
          </a:p>
          <a:p>
            <a:pPr eaLnBrk="1" hangingPunct="1">
              <a:spcBef>
                <a:spcPct val="0"/>
              </a:spcBef>
            </a:pPr>
            <a:endParaRPr lang="en-US" smtClean="0"/>
          </a:p>
        </p:txBody>
      </p:sp>
    </p:spTree>
    <p:extLst>
      <p:ext uri="{BB962C8B-B14F-4D97-AF65-F5344CB8AC3E}">
        <p14:creationId xmlns:p14="http://schemas.microsoft.com/office/powerpoint/2010/main" val="1184641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BC10706-3FCB-4AF6-A709-2879E42F8C10}" type="slidenum">
              <a:rPr lang="en-US" smtClean="0"/>
              <a:pPr/>
              <a:t>156</a:t>
            </a:fld>
            <a:endParaRPr lang="en-US" smtClean="0"/>
          </a:p>
        </p:txBody>
      </p:sp>
      <p:sp>
        <p:nvSpPr>
          <p:cNvPr id="206851" name="Rectangle 2"/>
          <p:cNvSpPr>
            <a:spLocks noGrp="1" noRot="1" noChangeAspect="1" noChangeArrowheads="1" noTextEdit="1"/>
          </p:cNvSpPr>
          <p:nvPr>
            <p:ph type="sldImg"/>
          </p:nvPr>
        </p:nvSpPr>
        <p:spPr bwMode="auto">
          <a:xfrm>
            <a:off x="1162050" y="730250"/>
            <a:ext cx="4538663" cy="3405188"/>
          </a:xfrm>
          <a:noFill/>
          <a:ln>
            <a:solidFill>
              <a:srgbClr val="000000"/>
            </a:solidFill>
            <a:miter lim="800000"/>
            <a:headEnd/>
            <a:tailEnd/>
          </a:ln>
        </p:spPr>
      </p:sp>
      <p:sp>
        <p:nvSpPr>
          <p:cNvPr id="206852" name="Rectangle 3"/>
          <p:cNvSpPr>
            <a:spLocks noGrp="1" noChangeArrowheads="1"/>
          </p:cNvSpPr>
          <p:nvPr>
            <p:ph type="body" idx="1"/>
          </p:nvPr>
        </p:nvSpPr>
        <p:spPr bwMode="auto">
          <a:xfrm>
            <a:off x="904875" y="4378325"/>
            <a:ext cx="5048250" cy="4537075"/>
          </a:xfrm>
          <a:noFill/>
        </p:spPr>
        <p:txBody>
          <a:bodyPr wrap="square" numCol="1" anchor="t" anchorCtr="0" compatLnSpc="1">
            <a:prstTxWarp prst="textNoShape">
              <a:avLst/>
            </a:prstTxWarp>
            <a:normAutofit fontScale="55000" lnSpcReduction="20000"/>
          </a:bodyPr>
          <a:lstStyle/>
          <a:p>
            <a:pPr eaLnBrk="1" hangingPunct="1">
              <a:spcBef>
                <a:spcPct val="0"/>
              </a:spcBef>
            </a:pPr>
            <a:r>
              <a:rPr lang="en-US" smtClean="0"/>
              <a:t>This is a list of </a:t>
            </a:r>
            <a:r>
              <a:rPr lang="en-US" b="1" u="sng" smtClean="0"/>
              <a:t>Common simple asphyxiant that displace O2</a:t>
            </a:r>
            <a:endParaRPr lang="en-US" smtClean="0"/>
          </a:p>
          <a:p>
            <a:pPr eaLnBrk="1" hangingPunct="1">
              <a:spcBef>
                <a:spcPct val="0"/>
              </a:spcBef>
            </a:pPr>
            <a:endParaRPr lang="en-US" smtClean="0"/>
          </a:p>
          <a:p>
            <a:pPr eaLnBrk="1" hangingPunct="1">
              <a:spcBef>
                <a:spcPct val="0"/>
              </a:spcBef>
            </a:pPr>
            <a:r>
              <a:rPr lang="en-US" b="1" smtClean="0"/>
              <a:t>Nitrogen</a:t>
            </a:r>
          </a:p>
          <a:p>
            <a:pPr eaLnBrk="1" hangingPunct="1">
              <a:spcBef>
                <a:spcPct val="0"/>
              </a:spcBef>
            </a:pPr>
            <a:r>
              <a:rPr lang="en-US" smtClean="0"/>
              <a:t>Colorless, odorless inert gas</a:t>
            </a:r>
          </a:p>
          <a:p>
            <a:pPr eaLnBrk="1" hangingPunct="1">
              <a:spcBef>
                <a:spcPct val="0"/>
              </a:spcBef>
            </a:pPr>
            <a:r>
              <a:rPr lang="en-US" smtClean="0"/>
              <a:t>Slightly lighter than air</a:t>
            </a:r>
          </a:p>
          <a:p>
            <a:pPr eaLnBrk="1" hangingPunct="1">
              <a:spcBef>
                <a:spcPct val="0"/>
              </a:spcBef>
            </a:pPr>
            <a:r>
              <a:rPr lang="en-US" smtClean="0"/>
              <a:t>Used for inerting</a:t>
            </a:r>
          </a:p>
          <a:p>
            <a:pPr eaLnBrk="1" hangingPunct="1">
              <a:spcBef>
                <a:spcPct val="0"/>
              </a:spcBef>
            </a:pPr>
            <a:r>
              <a:rPr lang="en-US" smtClean="0"/>
              <a:t>Non flammable</a:t>
            </a:r>
          </a:p>
          <a:p>
            <a:pPr eaLnBrk="1" hangingPunct="1">
              <a:spcBef>
                <a:spcPct val="0"/>
              </a:spcBef>
            </a:pPr>
            <a:r>
              <a:rPr lang="en-US" smtClean="0"/>
              <a:t>Non reactive</a:t>
            </a:r>
          </a:p>
          <a:p>
            <a:pPr eaLnBrk="1" hangingPunct="1">
              <a:spcBef>
                <a:spcPct val="0"/>
              </a:spcBef>
            </a:pPr>
            <a:r>
              <a:rPr lang="en-US" smtClean="0"/>
              <a:t>Simple asphyxiant</a:t>
            </a:r>
          </a:p>
          <a:p>
            <a:pPr eaLnBrk="1" hangingPunct="1">
              <a:spcBef>
                <a:spcPct val="0"/>
              </a:spcBef>
            </a:pPr>
            <a:r>
              <a:rPr lang="en-US" smtClean="0"/>
              <a:t>Colorless, odorless inert gas</a:t>
            </a:r>
          </a:p>
          <a:p>
            <a:pPr eaLnBrk="1" hangingPunct="1">
              <a:spcBef>
                <a:spcPct val="0"/>
              </a:spcBef>
            </a:pPr>
            <a:r>
              <a:rPr lang="en-US" smtClean="0"/>
              <a:t>Heavier than air</a:t>
            </a:r>
          </a:p>
          <a:p>
            <a:pPr eaLnBrk="1" hangingPunct="1">
              <a:spcBef>
                <a:spcPct val="0"/>
              </a:spcBef>
            </a:pPr>
            <a:r>
              <a:rPr lang="en-US" smtClean="0"/>
              <a:t>Used for inerting</a:t>
            </a:r>
          </a:p>
          <a:p>
            <a:pPr eaLnBrk="1" hangingPunct="1">
              <a:spcBef>
                <a:spcPct val="0"/>
              </a:spcBef>
            </a:pPr>
            <a:r>
              <a:rPr lang="en-US" smtClean="0"/>
              <a:t>Simple asphyxiant</a:t>
            </a:r>
          </a:p>
          <a:p>
            <a:pPr eaLnBrk="1" hangingPunct="1">
              <a:spcBef>
                <a:spcPct val="0"/>
              </a:spcBef>
            </a:pPr>
            <a:r>
              <a:rPr lang="en-US" smtClean="0"/>
              <a:t>Used as a shielding gas in welding</a:t>
            </a:r>
          </a:p>
          <a:p>
            <a:pPr eaLnBrk="1" hangingPunct="1">
              <a:spcBef>
                <a:spcPct val="0"/>
              </a:spcBef>
            </a:pPr>
            <a:endParaRPr lang="en-US" smtClean="0"/>
          </a:p>
          <a:p>
            <a:pPr eaLnBrk="1" hangingPunct="1">
              <a:spcBef>
                <a:spcPct val="0"/>
              </a:spcBef>
            </a:pPr>
            <a:r>
              <a:rPr lang="en-US" smtClean="0"/>
              <a:t>Nitrogen &amp; Argon are colorless, odorless gases - often used for inerting (defined in the std.; also, use NFPA reference &lt;8% oxygen) confined spaces.  Explain inerting. Nitrogen is lighter than air and Argon is heavier than air (explain why this is important to know).</a:t>
            </a:r>
          </a:p>
          <a:p>
            <a:pPr eaLnBrk="1" hangingPunct="1">
              <a:spcBef>
                <a:spcPct val="0"/>
              </a:spcBef>
            </a:pPr>
            <a:endParaRPr lang="en-US" smtClean="0"/>
          </a:p>
          <a:p>
            <a:pPr eaLnBrk="1" hangingPunct="1">
              <a:spcBef>
                <a:spcPct val="50000"/>
              </a:spcBef>
            </a:pPr>
            <a:r>
              <a:rPr lang="en-US" sz="2100" smtClean="0">
                <a:latin typeface="Arial" charset="0"/>
              </a:rPr>
              <a:t>“Inerting means the displacement of the atmosphere in a permit space by a noncombustible gas (such as nitrogen) to such an extent that the resulting atmosphere is noncombustible.  </a:t>
            </a:r>
            <a:r>
              <a:rPr lang="en-US" sz="2100" u="sng" smtClean="0">
                <a:latin typeface="Arial" charset="0"/>
              </a:rPr>
              <a:t>Note</a:t>
            </a:r>
            <a:r>
              <a:rPr lang="en-US" sz="2100" smtClean="0">
                <a:latin typeface="Arial" charset="0"/>
              </a:rPr>
              <a:t>: produces an IDLH oxygen-deficient atmosphere.” </a:t>
            </a:r>
            <a:endParaRPr lang="en-US" smtClean="0"/>
          </a:p>
          <a:p>
            <a:pPr eaLnBrk="1" hangingPunct="1">
              <a:spcBef>
                <a:spcPct val="0"/>
              </a:spcBef>
            </a:pPr>
            <a:endParaRPr lang="en-US" smtClean="0"/>
          </a:p>
          <a:p>
            <a:pPr eaLnBrk="1" hangingPunct="1">
              <a:spcBef>
                <a:spcPct val="0"/>
              </a:spcBef>
            </a:pPr>
            <a:r>
              <a:rPr lang="en-US" smtClean="0"/>
              <a:t>Methane packs a “double whammy” - it’s a simple asphyxiant &amp; it’s</a:t>
            </a:r>
            <a:r>
              <a:rPr lang="en-US" u="sng" smtClean="0"/>
              <a:t> FLAMMABLE</a:t>
            </a:r>
            <a:endParaRPr lang="en-US" smtClean="0"/>
          </a:p>
          <a:p>
            <a:pPr eaLnBrk="1" hangingPunct="1">
              <a:spcBef>
                <a:spcPct val="0"/>
              </a:spcBef>
              <a:buFontTx/>
              <a:buChar char="•"/>
            </a:pPr>
            <a:r>
              <a:rPr lang="en-US" smtClean="0"/>
              <a:t>Does methane have an odor?</a:t>
            </a:r>
          </a:p>
          <a:p>
            <a:pPr eaLnBrk="1" hangingPunct="1">
              <a:spcBef>
                <a:spcPct val="0"/>
              </a:spcBef>
              <a:buFontTx/>
              <a:buChar char="•"/>
            </a:pPr>
            <a:r>
              <a:rPr lang="en-US" smtClean="0"/>
              <a:t>Explain about natural gas (odorless) vs gas used in heating homes, etc.-odorizer</a:t>
            </a:r>
          </a:p>
          <a:p>
            <a:pPr eaLnBrk="1" hangingPunct="1">
              <a:spcBef>
                <a:spcPct val="0"/>
              </a:spcBef>
              <a:buFontTx/>
              <a:buChar char="•"/>
            </a:pPr>
            <a:r>
              <a:rPr lang="en-US" smtClean="0"/>
              <a:t>Is methane lighter or heavier than air?</a:t>
            </a:r>
          </a:p>
          <a:p>
            <a:pPr eaLnBrk="1" hangingPunct="1">
              <a:spcBef>
                <a:spcPct val="0"/>
              </a:spcBef>
              <a:buFontTx/>
              <a:buChar char="•"/>
            </a:pPr>
            <a:r>
              <a:rPr lang="en-US" smtClean="0"/>
              <a:t>Flammable range 5 - </a:t>
            </a:r>
            <a:r>
              <a:rPr lang="en-US" smtClean="0">
                <a:solidFill>
                  <a:srgbClr val="FF0000"/>
                </a:solidFill>
              </a:rPr>
              <a:t>10</a:t>
            </a:r>
            <a:r>
              <a:rPr lang="en-US" smtClean="0"/>
              <a:t>%  - Check Flammable range out</a:t>
            </a:r>
          </a:p>
          <a:p>
            <a:pPr eaLnBrk="1" hangingPunct="1">
              <a:spcBef>
                <a:spcPct val="0"/>
              </a:spcBef>
              <a:buFontTx/>
              <a:buChar char="•"/>
            </a:pPr>
            <a:endParaRPr lang="en-US" smtClean="0"/>
          </a:p>
          <a:p>
            <a:pPr eaLnBrk="1" hangingPunct="1">
              <a:spcBef>
                <a:spcPct val="20000"/>
              </a:spcBef>
              <a:buClr>
                <a:schemeClr val="bg2"/>
              </a:buClr>
              <a:buFontTx/>
              <a:buChar char="•"/>
            </a:pPr>
            <a:r>
              <a:rPr lang="en-US" sz="2400" smtClean="0">
                <a:solidFill>
                  <a:schemeClr val="bg2"/>
                </a:solidFill>
                <a:latin typeface="Arial" charset="0"/>
              </a:rPr>
              <a:t>Natural, marsh, swamp gas</a:t>
            </a:r>
          </a:p>
          <a:p>
            <a:pPr eaLnBrk="1" hangingPunct="1">
              <a:spcBef>
                <a:spcPct val="20000"/>
              </a:spcBef>
              <a:buClr>
                <a:schemeClr val="bg2"/>
              </a:buClr>
              <a:buFontTx/>
              <a:buChar char="•"/>
            </a:pPr>
            <a:r>
              <a:rPr lang="en-US" sz="2400" smtClean="0">
                <a:solidFill>
                  <a:schemeClr val="bg2"/>
                </a:solidFill>
                <a:latin typeface="Arial" charset="0"/>
              </a:rPr>
              <a:t>Colorless </a:t>
            </a:r>
          </a:p>
          <a:p>
            <a:pPr eaLnBrk="1" hangingPunct="1">
              <a:spcBef>
                <a:spcPct val="20000"/>
              </a:spcBef>
              <a:buClr>
                <a:schemeClr val="bg2"/>
              </a:buClr>
              <a:buFontTx/>
              <a:buChar char="•"/>
            </a:pPr>
            <a:r>
              <a:rPr lang="en-US" sz="2000" smtClean="0">
                <a:solidFill>
                  <a:schemeClr val="bg2"/>
                </a:solidFill>
                <a:latin typeface="Arial" charset="0"/>
              </a:rPr>
              <a:t>Odorless</a:t>
            </a:r>
          </a:p>
          <a:p>
            <a:pPr eaLnBrk="1" hangingPunct="1">
              <a:lnSpc>
                <a:spcPct val="90000"/>
              </a:lnSpc>
              <a:spcBef>
                <a:spcPct val="0"/>
              </a:spcBef>
              <a:buFontTx/>
              <a:buChar char="•"/>
            </a:pPr>
            <a:r>
              <a:rPr lang="en-US" sz="2000" smtClean="0">
                <a:solidFill>
                  <a:schemeClr val="bg2"/>
                </a:solidFill>
                <a:latin typeface="Arial" charset="0"/>
              </a:rPr>
              <a:t>Lighter Than Air.  </a:t>
            </a:r>
          </a:p>
          <a:p>
            <a:pPr eaLnBrk="1" hangingPunct="1">
              <a:lnSpc>
                <a:spcPct val="90000"/>
              </a:lnSpc>
              <a:spcBef>
                <a:spcPct val="0"/>
              </a:spcBef>
              <a:buFontTx/>
              <a:buChar char="•"/>
            </a:pPr>
            <a:r>
              <a:rPr lang="en-US" sz="2000" smtClean="0">
                <a:solidFill>
                  <a:schemeClr val="bg2"/>
                </a:solidFill>
                <a:latin typeface="Arial" charset="0"/>
              </a:rPr>
              <a:t>Highly Flammable and Explosive. </a:t>
            </a:r>
          </a:p>
          <a:p>
            <a:pPr eaLnBrk="1" hangingPunct="1">
              <a:spcBef>
                <a:spcPct val="0"/>
              </a:spcBef>
            </a:pPr>
            <a:endParaRPr lang="en-US" smtClean="0"/>
          </a:p>
          <a:p>
            <a:pPr eaLnBrk="1" hangingPunct="1">
              <a:spcBef>
                <a:spcPct val="0"/>
              </a:spcBef>
            </a:pPr>
            <a:endParaRPr lang="en-US" smtClean="0"/>
          </a:p>
          <a:p>
            <a:pPr eaLnBrk="1" hangingPunct="1">
              <a:spcBef>
                <a:spcPct val="0"/>
              </a:spcBef>
            </a:pPr>
            <a:r>
              <a:rPr lang="en-US" smtClean="0"/>
              <a:t>Introduce CHEMICAL ASPHYXIANTS, too</a:t>
            </a:r>
          </a:p>
        </p:txBody>
      </p:sp>
    </p:spTree>
    <p:extLst>
      <p:ext uri="{BB962C8B-B14F-4D97-AF65-F5344CB8AC3E}">
        <p14:creationId xmlns:p14="http://schemas.microsoft.com/office/powerpoint/2010/main" val="24781473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2B499C6-69DF-493E-9518-8E36D73BB9FA}" type="slidenum">
              <a:rPr lang="en-US" smtClean="0"/>
              <a:pPr/>
              <a:t>157</a:t>
            </a:fld>
            <a:endParaRPr lang="en-US" smtClean="0"/>
          </a:p>
        </p:txBody>
      </p:sp>
      <p:sp>
        <p:nvSpPr>
          <p:cNvPr id="208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Hydrogen sulfide anesthetizes your nose. As the concentration goes up into dangerous levels, the odor may not increase, and may actually disappear. You can’t rely on the smell as an indicator of danger level.</a:t>
            </a:r>
          </a:p>
        </p:txBody>
      </p:sp>
    </p:spTree>
    <p:extLst>
      <p:ext uri="{BB962C8B-B14F-4D97-AF65-F5344CB8AC3E}">
        <p14:creationId xmlns:p14="http://schemas.microsoft.com/office/powerpoint/2010/main" val="28845364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A2DE054-FFAF-4EB2-9A34-ADA71DA6D822}" type="slidenum">
              <a:rPr lang="en-US" smtClean="0"/>
              <a:pPr/>
              <a:t>158</a:t>
            </a:fld>
            <a:endParaRPr lang="en-US" smtClean="0"/>
          </a:p>
        </p:txBody>
      </p:sp>
      <p:sp>
        <p:nvSpPr>
          <p:cNvPr id="217091" name="Rectangle 2"/>
          <p:cNvSpPr>
            <a:spLocks noGrp="1" noRot="1" noChangeAspect="1" noChangeArrowheads="1" noTextEdit="1"/>
          </p:cNvSpPr>
          <p:nvPr>
            <p:ph type="sldImg"/>
          </p:nvPr>
        </p:nvSpPr>
        <p:spPr bwMode="auto">
          <a:xfrm>
            <a:off x="1138238" y="696913"/>
            <a:ext cx="4581525" cy="3436937"/>
          </a:xfrm>
          <a:noFill/>
          <a:ln cap="flat">
            <a:solidFill>
              <a:schemeClr val="tx1"/>
            </a:solidFill>
            <a:miter lim="800000"/>
            <a:headEnd/>
            <a:tailEnd/>
          </a:ln>
        </p:spPr>
      </p:sp>
      <p:sp>
        <p:nvSpPr>
          <p:cNvPr id="217092" name="Rectangle 3"/>
          <p:cNvSpPr>
            <a:spLocks noGrp="1" noChangeArrowheads="1"/>
          </p:cNvSpPr>
          <p:nvPr>
            <p:ph type="body" idx="1"/>
          </p:nvPr>
        </p:nvSpPr>
        <p:spPr bwMode="auto">
          <a:xfrm>
            <a:off x="912813" y="4370388"/>
            <a:ext cx="5029200" cy="4138612"/>
          </a:xfrm>
          <a:noFill/>
        </p:spPr>
        <p:txBody>
          <a:bodyPr wrap="square" lIns="90488" tIns="44450" rIns="90488" bIns="44450" numCol="1" anchor="t" anchorCtr="0" compatLnSpc="1">
            <a:prstTxWarp prst="textNoShape">
              <a:avLst/>
            </a:prstTxWarp>
          </a:bodyPr>
          <a:lstStyle/>
          <a:p>
            <a:pPr eaLnBrk="1" hangingPunct="1">
              <a:spcBef>
                <a:spcPct val="0"/>
              </a:spcBef>
            </a:pPr>
            <a:r>
              <a:rPr lang="en-US" smtClean="0"/>
              <a:t>What are some of the potential physical hazards?</a:t>
            </a:r>
          </a:p>
          <a:p>
            <a:pPr eaLnBrk="1" hangingPunct="1">
              <a:spcBef>
                <a:spcPct val="0"/>
              </a:spcBef>
            </a:pPr>
            <a:r>
              <a:rPr lang="en-US" smtClean="0"/>
              <a:t>Augers</a:t>
            </a:r>
          </a:p>
          <a:p>
            <a:pPr eaLnBrk="1" hangingPunct="1">
              <a:spcBef>
                <a:spcPct val="0"/>
              </a:spcBef>
            </a:pPr>
            <a:r>
              <a:rPr lang="en-US" smtClean="0"/>
              <a:t>Agitators</a:t>
            </a:r>
          </a:p>
          <a:p>
            <a:pPr eaLnBrk="1" hangingPunct="1">
              <a:spcBef>
                <a:spcPct val="0"/>
              </a:spcBef>
            </a:pPr>
            <a:r>
              <a:rPr lang="en-US" smtClean="0"/>
              <a:t>Entrapment in spaces that narrow down, or have twists &amp; tturns</a:t>
            </a:r>
          </a:p>
          <a:p>
            <a:pPr eaLnBrk="1" hangingPunct="1">
              <a:spcBef>
                <a:spcPct val="0"/>
              </a:spcBef>
            </a:pPr>
            <a:r>
              <a:rPr lang="en-US" smtClean="0"/>
              <a:t>Exposed electrical equipment</a:t>
            </a:r>
          </a:p>
          <a:p>
            <a:pPr eaLnBrk="1" hangingPunct="1">
              <a:spcBef>
                <a:spcPct val="0"/>
              </a:spcBef>
            </a:pPr>
            <a:endParaRPr lang="en-US" smtClean="0"/>
          </a:p>
        </p:txBody>
      </p:sp>
    </p:spTree>
    <p:extLst>
      <p:ext uri="{BB962C8B-B14F-4D97-AF65-F5344CB8AC3E}">
        <p14:creationId xmlns:p14="http://schemas.microsoft.com/office/powerpoint/2010/main" val="4092222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Examples of entrapment hazards in confined spaces include inwardly converging walls or floors that slope downward and taper to a smaller cross-section.</a:t>
            </a:r>
          </a:p>
          <a:p>
            <a:pPr eaLnBrk="1" hangingPunct="1">
              <a:spcBef>
                <a:spcPct val="0"/>
              </a:spcBef>
            </a:pPr>
            <a:endParaRPr lang="en-US" smtClean="0"/>
          </a:p>
          <a:p>
            <a:pPr eaLnBrk="1" hangingPunct="1">
              <a:spcBef>
                <a:spcPct val="0"/>
              </a:spcBef>
            </a:pPr>
            <a:r>
              <a:rPr lang="en-US" smtClean="0"/>
              <a:t>Common example include hoppers and cyclones.  </a:t>
            </a:r>
          </a:p>
          <a:p>
            <a:pPr eaLnBrk="1" hangingPunct="1">
              <a:spcBef>
                <a:spcPct val="0"/>
              </a:spcBef>
            </a:pPr>
            <a:endParaRPr lang="en-US" smtClean="0"/>
          </a:p>
          <a:p>
            <a:pPr eaLnBrk="1" hangingPunct="1">
              <a:spcBef>
                <a:spcPct val="0"/>
              </a:spcBef>
            </a:pPr>
            <a:r>
              <a:rPr lang="en-US" smtClean="0"/>
              <a:t>Best practice of controlling this hazard is eliminating the hazardous configuration by redesign or installing an effective. Permanent barrier or guard to prevent a worker from falling and becoming trapped. </a:t>
            </a:r>
          </a:p>
          <a:p>
            <a:pPr eaLnBrk="1" hangingPunct="1">
              <a:spcBef>
                <a:spcPct val="0"/>
              </a:spcBef>
            </a:pPr>
            <a:endParaRPr lang="en-US" smtClean="0"/>
          </a:p>
          <a:p>
            <a:pPr eaLnBrk="1" hangingPunct="1">
              <a:spcBef>
                <a:spcPct val="0"/>
              </a:spcBef>
            </a:pPr>
            <a:r>
              <a:rPr lang="en-US" smtClean="0"/>
              <a:t>Personal fall protection would not eliminate a fall hazard but rather control the hazard.   </a:t>
            </a:r>
          </a:p>
        </p:txBody>
      </p:sp>
      <p:sp>
        <p:nvSpPr>
          <p:cNvPr id="220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312052-20BF-40B1-8A79-5541A2DAD76D}" type="slidenum">
              <a:rPr lang="en-US" smtClean="0"/>
              <a:pPr/>
              <a:t>159</a:t>
            </a:fld>
            <a:endParaRPr lang="en-US" smtClean="0"/>
          </a:p>
        </p:txBody>
      </p:sp>
    </p:spTree>
    <p:extLst>
      <p:ext uri="{BB962C8B-B14F-4D97-AF65-F5344CB8AC3E}">
        <p14:creationId xmlns:p14="http://schemas.microsoft.com/office/powerpoint/2010/main" val="22108035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916C17D-761B-4639-994B-580BC5E34FD5}" type="slidenum">
              <a:rPr lang="en-US" smtClean="0"/>
              <a:pPr/>
              <a:t>161</a:t>
            </a:fld>
            <a:endParaRPr lang="en-US" smtClean="0"/>
          </a:p>
        </p:txBody>
      </p:sp>
      <p:sp>
        <p:nvSpPr>
          <p:cNvPr id="221187" name="Rectangle 2"/>
          <p:cNvSpPr>
            <a:spLocks noGrp="1" noChangeArrowheads="1"/>
          </p:cNvSpPr>
          <p:nvPr>
            <p:ph type="body" idx="1"/>
          </p:nvPr>
        </p:nvSpPr>
        <p:spPr bwMode="auto">
          <a:noFill/>
        </p:spPr>
        <p:txBody>
          <a:bodyPr wrap="square" lIns="90488" tIns="44450" rIns="90488" bIns="44450" numCol="1" anchor="t" anchorCtr="0" compatLnSpc="1">
            <a:prstTxWarp prst="textNoShape">
              <a:avLst/>
            </a:prstTxWarp>
          </a:bodyPr>
          <a:lstStyle/>
          <a:p>
            <a:pPr eaLnBrk="1" hangingPunct="1">
              <a:spcBef>
                <a:spcPct val="0"/>
              </a:spcBef>
            </a:pPr>
            <a:r>
              <a:rPr lang="en-US" smtClean="0"/>
              <a:t>How do you eliminate mechanical and electrical hazards?</a:t>
            </a:r>
          </a:p>
          <a:p>
            <a:pPr eaLnBrk="1" hangingPunct="1">
              <a:spcBef>
                <a:spcPct val="0"/>
              </a:spcBef>
            </a:pPr>
            <a:endParaRPr lang="en-US" smtClean="0"/>
          </a:p>
          <a:p>
            <a:pPr eaLnBrk="1" hangingPunct="1">
              <a:spcBef>
                <a:spcPct val="0"/>
              </a:spcBef>
            </a:pPr>
            <a:r>
              <a:rPr lang="en-US" smtClean="0"/>
              <a:t>MAKE SURE YOU HAVE A GOOD LOCKOUT PROGRAM AND USE IT EVERY TIME</a:t>
            </a:r>
          </a:p>
        </p:txBody>
      </p:sp>
      <p:sp>
        <p:nvSpPr>
          <p:cNvPr id="221188" name="Rectangle 3"/>
          <p:cNvSpPr>
            <a:spLocks noGrp="1" noRot="1" noChangeAspect="1" noChangeArrowheads="1" noTextEdit="1"/>
          </p:cNvSpPr>
          <p:nvPr>
            <p:ph type="sldImg"/>
          </p:nvPr>
        </p:nvSpPr>
        <p:spPr bwMode="auto">
          <a:noFill/>
          <a:ln cap="flat">
            <a:solidFill>
              <a:schemeClr val="tx1"/>
            </a:solidFill>
            <a:miter lim="800000"/>
            <a:headEnd/>
            <a:tailEnd/>
          </a:ln>
        </p:spPr>
      </p:sp>
    </p:spTree>
    <p:extLst>
      <p:ext uri="{BB962C8B-B14F-4D97-AF65-F5344CB8AC3E}">
        <p14:creationId xmlns:p14="http://schemas.microsoft.com/office/powerpoint/2010/main" val="534483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p:txBody>
          <a:bodyPr/>
          <a:lstStyle/>
          <a:p>
            <a:pPr>
              <a:defRPr/>
            </a:pPr>
            <a:fld id="{C756A8E1-ADCB-49F8-BBDF-668944415C98}" type="slidenum">
              <a:rPr lang="en-US" smtClean="0"/>
              <a:pPr>
                <a:defRPr/>
              </a:pPr>
              <a:t>164</a:t>
            </a:fld>
            <a:endParaRPr lang="en-US"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w="9525"/>
        </p:spPr>
        <p:txBody>
          <a:bodyPr/>
          <a:lstStyle/>
          <a:p>
            <a:r>
              <a:rPr lang="en-US" smtClean="0"/>
              <a:t>The entry to an underground irrigation canal</a:t>
            </a:r>
          </a:p>
          <a:p>
            <a:r>
              <a:rPr lang="en-US" smtClean="0"/>
              <a:t>Even though you could walk out of it (if it’s not full of water!), it’s more than a quarter mile long---this makes it difficult to exit.</a:t>
            </a:r>
          </a:p>
          <a:p>
            <a:r>
              <a:rPr lang="en-US" smtClean="0"/>
              <a:t>This is the Roza irrigation canal in eastern Washington where 4 people died due to failure in planning an entry and the subsequent rescue attempt. Here’s the story:</a:t>
            </a:r>
          </a:p>
          <a:p>
            <a:r>
              <a:rPr lang="en-US" smtClean="0"/>
              <a:t>This “siphon” drops down about 180 feet into the valley and up the other side. Some junk cars had been dumped in the siphon, and other debris had gotten stuck where they ended up at the low spot and it was all beginning to obstruct water flow. With the canal full of water, the irrigation district sent two divers down to hook a cable to the cars and pull all the debris out. The divers weren’t professionals; they had just been SCUBA-certified in a recreational dive class. They asked how deep the canal was, and were told it was 13 feet. They set their dive computers for this depth, which told them they had something like an hour’s worth of air. No one thought about the fact that the water at the bottom really had a 180-foot column of water compressing it (the siphon slopes down very gradually, so they didn’t notice that they were descending), and their air only lasted 15 minutes or so. </a:t>
            </a:r>
          </a:p>
          <a:p>
            <a:r>
              <a:rPr lang="en-US" smtClean="0"/>
              <a:t>When the 2 divers didn’t return, the employer called 2 other people who were known to be SCUBA-trained to rescue them. They came out to the site, got their gear on---and made the same mistake the first 2 divers made. Their air ran out when they were too far into the siphon, and all 4 divers drowned.</a:t>
            </a:r>
          </a:p>
          <a:p>
            <a:endParaRPr lang="en-US" smtClean="0"/>
          </a:p>
        </p:txBody>
      </p:sp>
    </p:spTree>
    <p:extLst>
      <p:ext uri="{BB962C8B-B14F-4D97-AF65-F5344CB8AC3E}">
        <p14:creationId xmlns:p14="http://schemas.microsoft.com/office/powerpoint/2010/main" val="1697416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p:txBody>
          <a:bodyPr/>
          <a:lstStyle/>
          <a:p>
            <a:pPr>
              <a:defRPr/>
            </a:pPr>
            <a:fld id="{92C4E402-3361-4A97-B786-FAFE1AD0C406}" type="slidenum">
              <a:rPr lang="en-US" smtClean="0"/>
              <a:pPr>
                <a:defRPr/>
              </a:pPr>
              <a:t>166</a:t>
            </a:fld>
            <a:endParaRPr lang="en-US"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103276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p:txBody>
          <a:bodyPr/>
          <a:lstStyle/>
          <a:p>
            <a:pPr>
              <a:defRPr/>
            </a:pPr>
            <a:fld id="{4FC5A067-A7FC-4BD0-8D46-E36E90E3FF59}" type="slidenum">
              <a:rPr lang="en-US" smtClean="0"/>
              <a:pPr>
                <a:defRPr/>
              </a:pPr>
              <a:t>12</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w="9525"/>
        </p:spPr>
        <p:txBody>
          <a:bodyPr/>
          <a:lstStyle/>
          <a:p>
            <a:r>
              <a:rPr lang="en-US" smtClean="0"/>
              <a:t>This is the thing to focus on when you’re thinking about whether a space is “confined”</a:t>
            </a:r>
          </a:p>
        </p:txBody>
      </p:sp>
    </p:spTree>
    <p:extLst>
      <p:ext uri="{BB962C8B-B14F-4D97-AF65-F5344CB8AC3E}">
        <p14:creationId xmlns:p14="http://schemas.microsoft.com/office/powerpoint/2010/main" val="14334077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p:txBody>
          <a:bodyPr/>
          <a:lstStyle/>
          <a:p>
            <a:pPr>
              <a:defRPr/>
            </a:pPr>
            <a:fld id="{661878CF-0CF8-47D1-97E7-77A6C7F1F0A3}" type="slidenum">
              <a:rPr lang="en-US" smtClean="0"/>
              <a:pPr>
                <a:defRPr/>
              </a:pPr>
              <a:t>167</a:t>
            </a:fld>
            <a:endParaRPr lang="en-US"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w="9525"/>
        </p:spPr>
        <p:txBody>
          <a:bodyPr/>
          <a:lstStyle/>
          <a:p>
            <a:r>
              <a:rPr lang="en-US" smtClean="0"/>
              <a:t>While you may not be able to plan for exactly what hazards will appear, crews should be equipped and trained to deal with unanticipated hazards----</a:t>
            </a:r>
          </a:p>
          <a:p>
            <a:r>
              <a:rPr lang="en-US" smtClean="0"/>
              <a:t>Note the creative use of duct tape</a:t>
            </a:r>
          </a:p>
        </p:txBody>
      </p:sp>
    </p:spTree>
    <p:extLst>
      <p:ext uri="{BB962C8B-B14F-4D97-AF65-F5344CB8AC3E}">
        <p14:creationId xmlns:p14="http://schemas.microsoft.com/office/powerpoint/2010/main" val="19491673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p:txBody>
          <a:bodyPr/>
          <a:lstStyle/>
          <a:p>
            <a:pPr>
              <a:defRPr/>
            </a:pPr>
            <a:fld id="{7EEF9D64-364B-4BAC-8FDF-87B99862A35A}" type="slidenum">
              <a:rPr lang="en-US" smtClean="0"/>
              <a:pPr>
                <a:defRPr/>
              </a:pPr>
              <a:t>172</a:t>
            </a:fld>
            <a:endParaRPr lang="en-US"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40837896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p:txBody>
          <a:bodyPr/>
          <a:lstStyle/>
          <a:p>
            <a:pPr>
              <a:defRPr/>
            </a:pPr>
            <a:fld id="{45842CDB-2990-48BA-8E1F-EFFF0DF278BD}" type="slidenum">
              <a:rPr lang="en-US" smtClean="0"/>
              <a:pPr>
                <a:defRPr/>
              </a:pPr>
              <a:t>173</a:t>
            </a:fld>
            <a:endParaRPr lang="en-US"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w="9525"/>
        </p:spPr>
        <p:txBody>
          <a:bodyPr/>
          <a:lstStyle/>
          <a:p>
            <a:r>
              <a:rPr lang="en-US" smtClean="0"/>
              <a:t>Whatever happens in the space, the most important thing for the attendant to do is to stay outside, to call for help to get a rescue going. The attendant can perform a rescue, if all that’s needed is to crank on the winch to pull him out---if the attendant jumps into the hole to try to pull the other guy out when he gets into trouble, most likely he’ll be overcome by whatever knocled down the entrant in the first place.</a:t>
            </a:r>
          </a:p>
        </p:txBody>
      </p:sp>
    </p:spTree>
    <p:extLst>
      <p:ext uri="{BB962C8B-B14F-4D97-AF65-F5344CB8AC3E}">
        <p14:creationId xmlns:p14="http://schemas.microsoft.com/office/powerpoint/2010/main" val="26750245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p:txBody>
          <a:bodyPr/>
          <a:lstStyle/>
          <a:p>
            <a:pPr>
              <a:defRPr/>
            </a:pPr>
            <a:fld id="{FA16EED1-FC91-4D21-9841-D5452E2C9697}" type="slidenum">
              <a:rPr lang="en-US" smtClean="0"/>
              <a:pPr>
                <a:defRPr/>
              </a:pPr>
              <a:t>174</a:t>
            </a:fld>
            <a:endParaRPr lang="en-US" smtClean="0"/>
          </a:p>
        </p:txBody>
      </p:sp>
      <p:sp>
        <p:nvSpPr>
          <p:cNvPr id="260099" name="Rectangle 2"/>
          <p:cNvSpPr>
            <a:spLocks noGrp="1" noChangeArrowheads="1"/>
          </p:cNvSpPr>
          <p:nvPr>
            <p:ph type="body" idx="1"/>
          </p:nvPr>
        </p:nvSpPr>
        <p:spPr>
          <a:noFill/>
          <a:ln w="9525"/>
        </p:spPr>
        <p:txBody>
          <a:bodyPr lIns="90488" tIns="44450" rIns="90488" bIns="44450"/>
          <a:lstStyle/>
          <a:p>
            <a:pPr>
              <a:lnSpc>
                <a:spcPct val="89000"/>
              </a:lnSpc>
            </a:pPr>
            <a:endParaRPr lang="en-US" smtClean="0"/>
          </a:p>
        </p:txBody>
      </p:sp>
      <p:sp>
        <p:nvSpPr>
          <p:cNvPr id="260100" name="Rectangle 3"/>
          <p:cNvSpPr>
            <a:spLocks noGrp="1" noRot="1" noChangeAspect="1" noChangeArrowheads="1" noTextEdit="1"/>
          </p:cNvSpPr>
          <p:nvPr>
            <p:ph type="sldImg"/>
          </p:nvPr>
        </p:nvSpPr>
        <p:spPr>
          <a:ln w="12700" cap="flat">
            <a:solidFill>
              <a:schemeClr val="tx1"/>
            </a:solidFill>
          </a:ln>
        </p:spPr>
      </p:sp>
    </p:spTree>
    <p:extLst>
      <p:ext uri="{BB962C8B-B14F-4D97-AF65-F5344CB8AC3E}">
        <p14:creationId xmlns:p14="http://schemas.microsoft.com/office/powerpoint/2010/main" val="20248112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p:txBody>
          <a:bodyPr/>
          <a:lstStyle/>
          <a:p>
            <a:pPr>
              <a:defRPr/>
            </a:pPr>
            <a:fld id="{79ED5930-D27C-4144-874A-7A3CB5086DA5}" type="slidenum">
              <a:rPr lang="en-US" smtClean="0"/>
              <a:pPr>
                <a:defRPr/>
              </a:pPr>
              <a:t>175</a:t>
            </a:fld>
            <a:endParaRPr lang="en-US" smtClean="0"/>
          </a:p>
        </p:txBody>
      </p:sp>
      <p:sp>
        <p:nvSpPr>
          <p:cNvPr id="261123"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ln>
        </p:spPr>
        <p:txBody>
          <a:bodyPr/>
          <a:lstStyle/>
          <a:p>
            <a:r>
              <a:rPr lang="en-US" smtClean="0"/>
              <a:t>Workers inside a confined space need to know how to use any special safety equipment, and also any special work practices with their usual tools that must be used differently to remain safe in the confined space.</a:t>
            </a:r>
          </a:p>
        </p:txBody>
      </p:sp>
    </p:spTree>
    <p:extLst>
      <p:ext uri="{BB962C8B-B14F-4D97-AF65-F5344CB8AC3E}">
        <p14:creationId xmlns:p14="http://schemas.microsoft.com/office/powerpoint/2010/main" val="15586222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p:txBody>
          <a:bodyPr/>
          <a:lstStyle/>
          <a:p>
            <a:pPr>
              <a:defRPr/>
            </a:pPr>
            <a:fld id="{C049118C-9171-4700-9222-DACB3B10FCB7}" type="slidenum">
              <a:rPr lang="en-US" smtClean="0"/>
              <a:pPr>
                <a:defRPr/>
              </a:pPr>
              <a:t>176</a:t>
            </a:fld>
            <a:endParaRPr lang="en-US" smtClean="0"/>
          </a:p>
        </p:txBody>
      </p:sp>
      <p:sp>
        <p:nvSpPr>
          <p:cNvPr id="262147" name="Rectangle 2050"/>
          <p:cNvSpPr>
            <a:spLocks noGrp="1" noRot="1" noChangeAspect="1" noChangeArrowheads="1" noTextEdit="1"/>
          </p:cNvSpPr>
          <p:nvPr>
            <p:ph type="sldImg"/>
          </p:nvPr>
        </p:nvSpPr>
        <p:spPr>
          <a:solidFill>
            <a:srgbClr val="FFFFFF"/>
          </a:solidFill>
          <a:ln/>
        </p:spPr>
      </p:sp>
      <p:sp>
        <p:nvSpPr>
          <p:cNvPr id="262148" name="Rectangle 2051"/>
          <p:cNvSpPr>
            <a:spLocks noGrp="1" noChangeArrowheads="1"/>
          </p:cNvSpPr>
          <p:nvPr>
            <p:ph type="body" idx="1"/>
          </p:nvPr>
        </p:nvSpPr>
        <p:spPr>
          <a:solidFill>
            <a:srgbClr val="FFFFFF"/>
          </a:solidFill>
          <a:ln>
            <a:solidFill>
              <a:srgbClr val="000000"/>
            </a:solidFill>
          </a:ln>
        </p:spPr>
        <p:txBody>
          <a:bodyPr/>
          <a:lstStyle/>
          <a:p>
            <a:endParaRPr lang="en-US" smtClean="0"/>
          </a:p>
        </p:txBody>
      </p:sp>
    </p:spTree>
    <p:extLst>
      <p:ext uri="{BB962C8B-B14F-4D97-AF65-F5344CB8AC3E}">
        <p14:creationId xmlns:p14="http://schemas.microsoft.com/office/powerpoint/2010/main" val="33819232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p:txBody>
          <a:bodyPr/>
          <a:lstStyle/>
          <a:p>
            <a:pPr>
              <a:defRPr/>
            </a:pPr>
            <a:fld id="{CD42F8A8-02D9-425B-B496-62098080F49C}" type="slidenum">
              <a:rPr lang="en-US" smtClean="0"/>
              <a:pPr>
                <a:defRPr/>
              </a:pPr>
              <a:t>177</a:t>
            </a:fld>
            <a:endParaRPr lang="en-US" smtClean="0"/>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w="9525"/>
        </p:spPr>
        <p:txBody>
          <a:bodyPr/>
          <a:lstStyle/>
          <a:p>
            <a:r>
              <a:rPr lang="en-US" smtClean="0"/>
              <a:t>Whenever possible, rescue an injured worker without sending anyone else into the space.</a:t>
            </a:r>
          </a:p>
          <a:p>
            <a:endParaRPr lang="en-US" smtClean="0"/>
          </a:p>
          <a:p>
            <a:r>
              <a:rPr lang="en-US" smtClean="0"/>
              <a:t>The entrant must have a full-body harness on, and it must be attached to a lifeline running through a retrieval winch.</a:t>
            </a:r>
          </a:p>
          <a:p>
            <a:r>
              <a:rPr lang="en-US" smtClean="0"/>
              <a:t>In non-vertical entries, you can’t just pull someone with a lifeline---you’ll probably have to do an entry rescue</a:t>
            </a:r>
          </a:p>
          <a:p>
            <a:endParaRPr lang="en-US" smtClean="0"/>
          </a:p>
        </p:txBody>
      </p:sp>
    </p:spTree>
    <p:extLst>
      <p:ext uri="{BB962C8B-B14F-4D97-AF65-F5344CB8AC3E}">
        <p14:creationId xmlns:p14="http://schemas.microsoft.com/office/powerpoint/2010/main" val="4719267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p:txBody>
          <a:bodyPr/>
          <a:lstStyle/>
          <a:p>
            <a:pPr>
              <a:defRPr/>
            </a:pPr>
            <a:fld id="{8B728204-F498-4A0F-A971-5BA8A5799F0F}" type="slidenum">
              <a:rPr lang="en-US" smtClean="0"/>
              <a:pPr>
                <a:defRPr/>
              </a:pPr>
              <a:t>178</a:t>
            </a:fld>
            <a:endParaRPr lang="en-US" smtClean="0"/>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w="9525"/>
        </p:spPr>
        <p:txBody>
          <a:bodyPr/>
          <a:lstStyle/>
          <a:p>
            <a:r>
              <a:rPr lang="en-US" smtClean="0"/>
              <a:t>A davit mounted on the edge of a hole can be used to avoid obstructing the entry with a tripod</a:t>
            </a:r>
          </a:p>
        </p:txBody>
      </p:sp>
    </p:spTree>
    <p:extLst>
      <p:ext uri="{BB962C8B-B14F-4D97-AF65-F5344CB8AC3E}">
        <p14:creationId xmlns:p14="http://schemas.microsoft.com/office/powerpoint/2010/main" val="3182201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p:txBody>
          <a:bodyPr/>
          <a:lstStyle/>
          <a:p>
            <a:pPr>
              <a:defRPr/>
            </a:pPr>
            <a:fld id="{5666EBD7-F505-46A0-A91B-417F6A57789D}" type="slidenum">
              <a:rPr lang="en-US" smtClean="0"/>
              <a:pPr>
                <a:defRPr/>
              </a:pPr>
              <a:t>179</a:t>
            </a:fld>
            <a:endParaRPr lang="en-US" smtClean="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w="9525"/>
        </p:spPr>
        <p:txBody>
          <a:bodyPr/>
          <a:lstStyle/>
          <a:p>
            <a:r>
              <a:rPr lang="en-US" smtClean="0"/>
              <a:t>If you’re relying on the fire department for rescue, it’s absolutely essential that you contact them first: </a:t>
            </a:r>
          </a:p>
          <a:p>
            <a:r>
              <a:rPr lang="en-US" smtClean="0"/>
              <a:t>     -let them look at your space </a:t>
            </a:r>
          </a:p>
          <a:p>
            <a:r>
              <a:rPr lang="en-US" smtClean="0"/>
              <a:t>     -find out if they can rescue an injured worker from it </a:t>
            </a:r>
          </a:p>
          <a:p>
            <a:r>
              <a:rPr lang="en-US" smtClean="0"/>
              <a:t>     -what their availability is</a:t>
            </a:r>
          </a:p>
          <a:p>
            <a:r>
              <a:rPr lang="en-US" smtClean="0"/>
              <a:t>If they go out on another call during your entry: </a:t>
            </a:r>
          </a:p>
          <a:p>
            <a:r>
              <a:rPr lang="en-US" smtClean="0"/>
              <a:t>     -have them call you</a:t>
            </a:r>
          </a:p>
          <a:p>
            <a:r>
              <a:rPr lang="en-US" smtClean="0"/>
              <a:t>     -get your workers out until the fire department’s truck and crew are back at the station and available again </a:t>
            </a:r>
          </a:p>
        </p:txBody>
      </p:sp>
    </p:spTree>
    <p:extLst>
      <p:ext uri="{BB962C8B-B14F-4D97-AF65-F5344CB8AC3E}">
        <p14:creationId xmlns:p14="http://schemas.microsoft.com/office/powerpoint/2010/main" val="9656915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a:t>
            </a:r>
            <a:r>
              <a:rPr lang="en-US" baseline="0" dirty="0" smtClean="0"/>
              <a:t> the entrant wear a harness! A harness makes a great set of handles for picking up and carrying someone; without it the victim could end up looking &amp; feeling like this guy [the dummy in the 3</a:t>
            </a:r>
            <a:r>
              <a:rPr lang="en-US" baseline="30000" dirty="0" smtClean="0"/>
              <a:t>rd</a:t>
            </a:r>
            <a:r>
              <a:rPr lang="en-US" baseline="0" dirty="0" smtClean="0"/>
              <a:t> picture]. And don’t count on wrestling a harness onto someone who’s collapsed---it’s just </a:t>
            </a:r>
            <a:r>
              <a:rPr lang="en-US" baseline="0" smtClean="0"/>
              <a:t>about impossible.</a:t>
            </a:r>
            <a:endParaRPr lang="en-US"/>
          </a:p>
        </p:txBody>
      </p:sp>
      <p:sp>
        <p:nvSpPr>
          <p:cNvPr id="4" name="Slide Number Placeholder 3"/>
          <p:cNvSpPr>
            <a:spLocks noGrp="1"/>
          </p:cNvSpPr>
          <p:nvPr>
            <p:ph type="sldNum" sz="quarter" idx="10"/>
          </p:nvPr>
        </p:nvSpPr>
        <p:spPr/>
        <p:txBody>
          <a:bodyPr/>
          <a:lstStyle/>
          <a:p>
            <a:pPr>
              <a:defRPr/>
            </a:pPr>
            <a:fld id="{ED67FC3C-A410-4A71-A4C6-6BF1FF880CBF}" type="slidenum">
              <a:rPr lang="en-US" smtClean="0"/>
              <a:pPr>
                <a:defRPr/>
              </a:pPr>
              <a:t>184</a:t>
            </a:fld>
            <a:endParaRPr lang="en-US"/>
          </a:p>
        </p:txBody>
      </p:sp>
    </p:spTree>
    <p:extLst>
      <p:ext uri="{BB962C8B-B14F-4D97-AF65-F5344CB8AC3E}">
        <p14:creationId xmlns:p14="http://schemas.microsoft.com/office/powerpoint/2010/main" val="857589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0E5073A-9519-41DE-9D55-2858BD8827C3}" type="slidenum">
              <a:rPr lang="en-US" smtClean="0"/>
              <a:pPr/>
              <a:t>15</a:t>
            </a:fld>
            <a:endParaRPr lang="en-US" smtClean="0"/>
          </a:p>
        </p:txBody>
      </p:sp>
      <p:sp>
        <p:nvSpPr>
          <p:cNvPr id="185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53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Are the following things confined spaces? </a:t>
            </a:r>
          </a:p>
          <a:p>
            <a:pPr eaLnBrk="1" hangingPunct="1">
              <a:spcBef>
                <a:spcPct val="0"/>
              </a:spcBef>
            </a:pPr>
            <a:r>
              <a:rPr lang="en-US" smtClean="0"/>
              <a:t>A concrete mixer----YES</a:t>
            </a:r>
          </a:p>
        </p:txBody>
      </p:sp>
    </p:spTree>
    <p:extLst>
      <p:ext uri="{BB962C8B-B14F-4D97-AF65-F5344CB8AC3E}">
        <p14:creationId xmlns:p14="http://schemas.microsoft.com/office/powerpoint/2010/main" val="3657739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a:t>
            </a:r>
            <a:r>
              <a:rPr lang="en-US" baseline="0" dirty="0" smtClean="0"/>
              <a:t> the entrant wear a harness! A harness makes a great set of handles for picking up and carrying someone; without it the victim could end up looking &amp; feeling like this guy [the dummy in the 3</a:t>
            </a:r>
            <a:r>
              <a:rPr lang="en-US" baseline="30000" dirty="0" smtClean="0"/>
              <a:t>rd</a:t>
            </a:r>
            <a:r>
              <a:rPr lang="en-US" baseline="0" dirty="0" smtClean="0"/>
              <a:t> picture]. And don’t count on wrestling a harness onto someone who’s collapsed---it’s just </a:t>
            </a:r>
            <a:r>
              <a:rPr lang="en-US" baseline="0" smtClean="0"/>
              <a:t>about impossible.</a:t>
            </a:r>
            <a:endParaRPr lang="en-US"/>
          </a:p>
        </p:txBody>
      </p:sp>
      <p:sp>
        <p:nvSpPr>
          <p:cNvPr id="4" name="Slide Number Placeholder 3"/>
          <p:cNvSpPr>
            <a:spLocks noGrp="1"/>
          </p:cNvSpPr>
          <p:nvPr>
            <p:ph type="sldNum" sz="quarter" idx="10"/>
          </p:nvPr>
        </p:nvSpPr>
        <p:spPr/>
        <p:txBody>
          <a:bodyPr/>
          <a:lstStyle/>
          <a:p>
            <a:pPr>
              <a:defRPr/>
            </a:pPr>
            <a:fld id="{ED67FC3C-A410-4A71-A4C6-6BF1FF880CBF}" type="slidenum">
              <a:rPr lang="en-US" smtClean="0"/>
              <a:pPr>
                <a:defRPr/>
              </a:pPr>
              <a:t>185</a:t>
            </a:fld>
            <a:endParaRPr lang="en-US"/>
          </a:p>
        </p:txBody>
      </p:sp>
    </p:spTree>
    <p:extLst>
      <p:ext uri="{BB962C8B-B14F-4D97-AF65-F5344CB8AC3E}">
        <p14:creationId xmlns:p14="http://schemas.microsoft.com/office/powerpoint/2010/main" val="17940127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9D1604A-9B0C-4F3A-A48B-CD58AE6A29BF}" type="slidenum">
              <a:rPr lang="en-US" smtClean="0"/>
              <a:pPr/>
              <a:t>188</a:t>
            </a:fld>
            <a:endParaRPr lang="en-US" smtClean="0"/>
          </a:p>
        </p:txBody>
      </p:sp>
      <p:sp>
        <p:nvSpPr>
          <p:cNvPr id="242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2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658875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C40C387-8D24-4147-AB7A-2AA22AA32AFD}" type="slidenum">
              <a:rPr lang="en-US" smtClean="0"/>
              <a:pPr/>
              <a:t>189</a:t>
            </a:fld>
            <a:endParaRPr lang="en-US" smtClean="0"/>
          </a:p>
        </p:txBody>
      </p:sp>
      <p:sp>
        <p:nvSpPr>
          <p:cNvPr id="243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3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9548025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2039AE5-B498-4E6B-8277-4A11DC44D0C5}" type="slidenum">
              <a:rPr lang="en-US" smtClean="0"/>
              <a:pPr/>
              <a:t>190</a:t>
            </a:fld>
            <a:endParaRPr lang="en-US" smtClean="0"/>
          </a:p>
        </p:txBody>
      </p:sp>
      <p:sp>
        <p:nvSpPr>
          <p:cNvPr id="244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47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5459227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FE2A2F5-BB67-497D-86D6-3ACF0CA9EDD2}" type="slidenum">
              <a:rPr lang="en-US" smtClean="0"/>
              <a:pPr/>
              <a:t>191</a:t>
            </a:fld>
            <a:endParaRPr lang="en-US" smtClean="0"/>
          </a:p>
        </p:txBody>
      </p:sp>
      <p:sp>
        <p:nvSpPr>
          <p:cNvPr id="246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6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Ventilation is the absolute essential</a:t>
            </a:r>
          </a:p>
          <a:p>
            <a:pPr eaLnBrk="1" hangingPunct="1">
              <a:spcBef>
                <a:spcPct val="0"/>
              </a:spcBef>
            </a:pPr>
            <a:r>
              <a:rPr lang="en-US" smtClean="0"/>
              <a:t>Remember the statistics on confined space deaths------(NEXT SLIDE)</a:t>
            </a:r>
          </a:p>
        </p:txBody>
      </p:sp>
    </p:spTree>
    <p:extLst>
      <p:ext uri="{BB962C8B-B14F-4D97-AF65-F5344CB8AC3E}">
        <p14:creationId xmlns:p14="http://schemas.microsoft.com/office/powerpoint/2010/main" val="25682290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D75B887-31F1-4D5C-B0A5-BA3427AFE71B}" type="slidenum">
              <a:rPr lang="en-US" smtClean="0"/>
              <a:pPr/>
              <a:t>192</a:t>
            </a:fld>
            <a:endParaRPr lang="en-US" smtClean="0"/>
          </a:p>
        </p:txBody>
      </p:sp>
      <p:sp>
        <p:nvSpPr>
          <p:cNvPr id="247811" name="Rectangle 2"/>
          <p:cNvSpPr>
            <a:spLocks noGrp="1" noChangeArrowheads="1"/>
          </p:cNvSpPr>
          <p:nvPr>
            <p:ph type="body" idx="1"/>
          </p:nvPr>
        </p:nvSpPr>
        <p:spPr bwMode="auto">
          <a:noFill/>
        </p:spPr>
        <p:txBody>
          <a:bodyPr wrap="square" lIns="90488" tIns="44450" rIns="90488" bIns="44450" numCol="1" anchor="t" anchorCtr="0" compatLnSpc="1">
            <a:prstTxWarp prst="textNoShape">
              <a:avLst/>
            </a:prstTxWarp>
          </a:bodyPr>
          <a:lstStyle/>
          <a:p>
            <a:pPr eaLnBrk="1" hangingPunct="1">
              <a:lnSpc>
                <a:spcPct val="89000"/>
              </a:lnSpc>
              <a:spcBef>
                <a:spcPct val="0"/>
              </a:spcBef>
            </a:pPr>
            <a:endParaRPr lang="en-US" smtClean="0"/>
          </a:p>
        </p:txBody>
      </p:sp>
      <p:sp>
        <p:nvSpPr>
          <p:cNvPr id="247812" name="Rectangle 3"/>
          <p:cNvSpPr>
            <a:spLocks noGrp="1" noRot="1" noChangeAspect="1" noChangeArrowheads="1" noTextEdit="1"/>
          </p:cNvSpPr>
          <p:nvPr>
            <p:ph type="sldImg"/>
          </p:nvPr>
        </p:nvSpPr>
        <p:spPr bwMode="auto">
          <a:noFill/>
          <a:ln cap="flat">
            <a:solidFill>
              <a:schemeClr val="tx1"/>
            </a:solidFill>
            <a:miter lim="800000"/>
            <a:headEnd/>
            <a:tailEnd/>
          </a:ln>
        </p:spPr>
      </p:sp>
    </p:spTree>
    <p:extLst>
      <p:ext uri="{BB962C8B-B14F-4D97-AF65-F5344CB8AC3E}">
        <p14:creationId xmlns:p14="http://schemas.microsoft.com/office/powerpoint/2010/main" val="25810644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512EB09-8512-431A-9198-B1EE56B7310F}" type="slidenum">
              <a:rPr lang="en-US" smtClean="0"/>
              <a:pPr/>
              <a:t>193</a:t>
            </a:fld>
            <a:endParaRPr lang="en-US" smtClean="0"/>
          </a:p>
        </p:txBody>
      </p:sp>
      <p:sp>
        <p:nvSpPr>
          <p:cNvPr id="2488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88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Make sure no one leaves their truck or an equipment engine running near the air intake. </a:t>
            </a:r>
          </a:p>
          <a:p>
            <a:pPr eaLnBrk="1" hangingPunct="1">
              <a:spcBef>
                <a:spcPct val="0"/>
              </a:spcBef>
            </a:pPr>
            <a:endParaRPr lang="en-US" smtClean="0"/>
          </a:p>
        </p:txBody>
      </p:sp>
    </p:spTree>
    <p:extLst>
      <p:ext uri="{BB962C8B-B14F-4D97-AF65-F5344CB8AC3E}">
        <p14:creationId xmlns:p14="http://schemas.microsoft.com/office/powerpoint/2010/main" val="20823615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665F150-AA17-4CDE-862C-3FFB0CAFFF96}" type="slidenum">
              <a:rPr lang="en-US" smtClean="0"/>
              <a:pPr/>
              <a:t>194</a:t>
            </a:fld>
            <a:endParaRPr lang="en-US" smtClean="0"/>
          </a:p>
        </p:txBody>
      </p:sp>
      <p:sp>
        <p:nvSpPr>
          <p:cNvPr id="253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39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Blower nameplate---Note the airflow restrictions caused by type and length of duct, number of bends</a:t>
            </a:r>
          </a:p>
        </p:txBody>
      </p:sp>
    </p:spTree>
    <p:extLst>
      <p:ext uri="{BB962C8B-B14F-4D97-AF65-F5344CB8AC3E}">
        <p14:creationId xmlns:p14="http://schemas.microsoft.com/office/powerpoint/2010/main" val="8430933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8CA867B-7FA9-484D-84A9-4BF99B717140}" type="slidenum">
              <a:rPr lang="en-US" smtClean="0"/>
              <a:pPr/>
              <a:t>195</a:t>
            </a:fld>
            <a:endParaRPr lang="en-US" smtClean="0"/>
          </a:p>
        </p:txBody>
      </p:sp>
      <p:sp>
        <p:nvSpPr>
          <p:cNvPr id="250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0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Remember this guy? His CO level zoomed up when he started up the engine on the compactor</a:t>
            </a:r>
          </a:p>
        </p:txBody>
      </p:sp>
    </p:spTree>
    <p:extLst>
      <p:ext uri="{BB962C8B-B14F-4D97-AF65-F5344CB8AC3E}">
        <p14:creationId xmlns:p14="http://schemas.microsoft.com/office/powerpoint/2010/main" val="8503052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D3A907B-BDE9-43E6-9448-064EBBD50A36}" type="slidenum">
              <a:rPr lang="en-US" smtClean="0"/>
              <a:pPr/>
              <a:t>196</a:t>
            </a:fld>
            <a:endParaRPr lang="en-US" smtClean="0"/>
          </a:p>
        </p:txBody>
      </p:sp>
      <p:sp>
        <p:nvSpPr>
          <p:cNvPr id="251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19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 look at their ventilation  gives an idea of why it didn’t work:</a:t>
            </a:r>
          </a:p>
          <a:p>
            <a:pPr eaLnBrk="1" hangingPunct="1">
              <a:spcBef>
                <a:spcPct val="0"/>
              </a:spcBef>
            </a:pPr>
            <a:r>
              <a:rPr lang="en-US" smtClean="0"/>
              <a:t>	</a:t>
            </a:r>
          </a:p>
        </p:txBody>
      </p:sp>
    </p:spTree>
    <p:extLst>
      <p:ext uri="{BB962C8B-B14F-4D97-AF65-F5344CB8AC3E}">
        <p14:creationId xmlns:p14="http://schemas.microsoft.com/office/powerpoint/2010/main" val="379562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AF73C12-9698-49B1-BC82-1D372D5FAF7A}" type="slidenum">
              <a:rPr lang="en-US" smtClean="0"/>
              <a:pPr/>
              <a:t>16</a:t>
            </a:fld>
            <a:endParaRPr lang="en-US" smtClean="0"/>
          </a:p>
        </p:txBody>
      </p:sp>
      <p:sp>
        <p:nvSpPr>
          <p:cNvPr id="186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6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Manholes are always considered confined spaces</a:t>
            </a:r>
          </a:p>
          <a:p>
            <a:pPr eaLnBrk="1" hangingPunct="1">
              <a:spcBef>
                <a:spcPct val="0"/>
              </a:spcBef>
            </a:pPr>
            <a:endParaRPr lang="en-US" smtClean="0"/>
          </a:p>
          <a:p>
            <a:pPr eaLnBrk="1" hangingPunct="1">
              <a:spcBef>
                <a:spcPct val="0"/>
              </a:spcBef>
            </a:pPr>
            <a:r>
              <a:rPr lang="en-US" smtClean="0"/>
              <a:t>All manholes should be considered Permit-Required Confined Spaces, because there’s always a potential for a hazardous atmosphere in an underground space with no ventilation</a:t>
            </a:r>
          </a:p>
        </p:txBody>
      </p:sp>
    </p:spTree>
    <p:extLst>
      <p:ext uri="{BB962C8B-B14F-4D97-AF65-F5344CB8AC3E}">
        <p14:creationId xmlns:p14="http://schemas.microsoft.com/office/powerpoint/2010/main" val="9869871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14E972D-853C-43AA-B1D3-6679241CF98A}" type="slidenum">
              <a:rPr lang="en-US" smtClean="0"/>
              <a:pPr/>
              <a:t>197</a:t>
            </a:fld>
            <a:endParaRPr lang="en-US" smtClean="0"/>
          </a:p>
        </p:txBody>
      </p:sp>
      <p:sp>
        <p:nvSpPr>
          <p:cNvPr id="252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29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Problems:</a:t>
            </a:r>
          </a:p>
          <a:p>
            <a:pPr eaLnBrk="1" hangingPunct="1">
              <a:spcBef>
                <a:spcPct val="0"/>
              </a:spcBef>
            </a:pPr>
            <a:r>
              <a:rPr lang="en-US" smtClean="0"/>
              <a:t>Small inadequate blower</a:t>
            </a:r>
          </a:p>
          <a:p>
            <a:pPr eaLnBrk="1" hangingPunct="1">
              <a:spcBef>
                <a:spcPct val="0"/>
              </a:spcBef>
            </a:pPr>
            <a:r>
              <a:rPr lang="en-US" smtClean="0"/>
              <a:t>Duct problems:</a:t>
            </a:r>
          </a:p>
          <a:p>
            <a:pPr eaLnBrk="1" hangingPunct="1">
              <a:spcBef>
                <a:spcPct val="0"/>
              </a:spcBef>
            </a:pPr>
            <a:r>
              <a:rPr lang="en-US" smtClean="0"/>
              <a:t>	Constriction where 12” flex is duct-taped to 8”</a:t>
            </a:r>
          </a:p>
          <a:p>
            <a:pPr eaLnBrk="1" hangingPunct="1">
              <a:spcBef>
                <a:spcPct val="0"/>
              </a:spcBef>
            </a:pPr>
            <a:r>
              <a:rPr lang="en-US" smtClean="0"/>
              <a:t>	Sharp bend where worker is holding it</a:t>
            </a:r>
          </a:p>
          <a:p>
            <a:pPr eaLnBrk="1" hangingPunct="1">
              <a:spcBef>
                <a:spcPct val="0"/>
              </a:spcBef>
            </a:pPr>
            <a:r>
              <a:rPr lang="en-US" smtClean="0"/>
              <a:t>If you see conditions like this, be skeptical about the effectiveness of the ventilation</a:t>
            </a:r>
          </a:p>
        </p:txBody>
      </p:sp>
    </p:spTree>
    <p:extLst>
      <p:ext uri="{BB962C8B-B14F-4D97-AF65-F5344CB8AC3E}">
        <p14:creationId xmlns:p14="http://schemas.microsoft.com/office/powerpoint/2010/main" val="29122233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508AA1E-F3B6-4DBC-8EA5-1957AECEF136}" type="slidenum">
              <a:rPr lang="en-US" smtClean="0"/>
              <a:pPr/>
              <a:t>198</a:t>
            </a:fld>
            <a:endParaRPr lang="en-US" smtClean="0"/>
          </a:p>
        </p:txBody>
      </p:sp>
      <p:sp>
        <p:nvSpPr>
          <p:cNvPr id="254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49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If it was easy to snake the vent duct through, they wouldn’t call it a “confined space”---watch out for bends and kinks. They did a really good job getting this one in smoothly to get maximum airflow.</a:t>
            </a:r>
          </a:p>
        </p:txBody>
      </p:sp>
    </p:spTree>
    <p:extLst>
      <p:ext uri="{BB962C8B-B14F-4D97-AF65-F5344CB8AC3E}">
        <p14:creationId xmlns:p14="http://schemas.microsoft.com/office/powerpoint/2010/main" val="19669965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3C73B1A-91D5-45D9-83B7-3612C9C893F2}" type="slidenum">
              <a:rPr lang="en-US" smtClean="0"/>
              <a:pPr/>
              <a:t>199</a:t>
            </a:fld>
            <a:endParaRPr lang="en-US" smtClean="0"/>
          </a:p>
        </p:txBody>
      </p:sp>
      <p:sp>
        <p:nvSpPr>
          <p:cNvPr id="256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 commercially available solution for getting ductwork through a very narrow opening while leaving enough room for workers to enter.</a:t>
            </a:r>
          </a:p>
          <a:p>
            <a:pPr eaLnBrk="1" hangingPunct="1">
              <a:spcBef>
                <a:spcPct val="0"/>
              </a:spcBef>
            </a:pPr>
            <a:r>
              <a:rPr lang="en-US" dirty="0" smtClean="0"/>
              <a:t>(I don’t remember who the manufacturer was). The smooth plastic walls offer a lot less resistance to airflow than flex duct does.</a:t>
            </a:r>
          </a:p>
        </p:txBody>
      </p:sp>
    </p:spTree>
    <p:extLst>
      <p:ext uri="{BB962C8B-B14F-4D97-AF65-F5344CB8AC3E}">
        <p14:creationId xmlns:p14="http://schemas.microsoft.com/office/powerpoint/2010/main" val="3938594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p:txBody>
          <a:bodyPr/>
          <a:lstStyle/>
          <a:p>
            <a:pPr>
              <a:defRPr/>
            </a:pPr>
            <a:fld id="{5C697686-D9F5-43D1-B988-AF7C8E60A5AA}" type="slidenum">
              <a:rPr lang="en-US" smtClean="0"/>
              <a:pPr>
                <a:defRPr/>
              </a:pPr>
              <a:t>200</a:t>
            </a:fld>
            <a:endParaRPr lang="en-US"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w="9525"/>
        </p:spPr>
        <p:txBody>
          <a:bodyPr/>
          <a:lstStyle/>
          <a:p>
            <a:r>
              <a:rPr lang="en-US" smtClean="0"/>
              <a:t>That looks like a gas-powered blower---how are you going to handle the exhaust from it? </a:t>
            </a:r>
          </a:p>
          <a:p>
            <a:r>
              <a:rPr lang="en-US" smtClean="0"/>
              <a:t>[attach an exhaust hose and run it somewhere away from the vent air intake]</a:t>
            </a:r>
          </a:p>
          <a:p>
            <a:endParaRPr lang="en-US" smtClean="0"/>
          </a:p>
          <a:p>
            <a:r>
              <a:rPr lang="en-US" smtClean="0"/>
              <a:t>That’s snow on the ground----sometimes confined space entries need to be done in winter.</a:t>
            </a:r>
          </a:p>
          <a:p>
            <a:r>
              <a:rPr lang="en-US" smtClean="0"/>
              <a:t>How long is a worker going to allow you to blow cold air on him?</a:t>
            </a:r>
          </a:p>
          <a:p>
            <a:r>
              <a:rPr lang="en-US" smtClean="0"/>
              <a:t>How are you going to provide heated air that doesn’t have engine or burner exhaust in it?</a:t>
            </a:r>
          </a:p>
          <a:p>
            <a:r>
              <a:rPr lang="en-US" smtClean="0"/>
              <a:t>PLAN AHEAD----you may need provisions for this in your confined space program (and on the permit).</a:t>
            </a:r>
          </a:p>
        </p:txBody>
      </p:sp>
    </p:spTree>
    <p:extLst>
      <p:ext uri="{BB962C8B-B14F-4D97-AF65-F5344CB8AC3E}">
        <p14:creationId xmlns:p14="http://schemas.microsoft.com/office/powerpoint/2010/main" val="17894564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5DBF0B6-157F-46F8-94E2-4B8D9BDEC2DF}" type="slidenum">
              <a:rPr lang="en-US" smtClean="0"/>
              <a:pPr/>
              <a:t>202</a:t>
            </a:fld>
            <a:endParaRPr lang="en-US" smtClean="0"/>
          </a:p>
        </p:txBody>
      </p:sp>
      <p:sp>
        <p:nvSpPr>
          <p:cNvPr id="257027" name="Rectangle 2"/>
          <p:cNvSpPr>
            <a:spLocks noGrp="1" noChangeArrowheads="1"/>
          </p:cNvSpPr>
          <p:nvPr>
            <p:ph type="body" idx="1"/>
          </p:nvPr>
        </p:nvSpPr>
        <p:spPr bwMode="auto">
          <a:noFill/>
        </p:spPr>
        <p:txBody>
          <a:bodyPr wrap="square" lIns="90488" tIns="44450" rIns="90488" bIns="44450" numCol="1" anchor="t" anchorCtr="0" compatLnSpc="1">
            <a:prstTxWarp prst="textNoShape">
              <a:avLst/>
            </a:prstTxWarp>
          </a:bodyPr>
          <a:lstStyle/>
          <a:p>
            <a:pPr eaLnBrk="1" hangingPunct="1">
              <a:lnSpc>
                <a:spcPct val="89000"/>
              </a:lnSpc>
              <a:spcBef>
                <a:spcPct val="0"/>
              </a:spcBef>
            </a:pPr>
            <a:r>
              <a:rPr lang="en-US" smtClean="0"/>
              <a:t>You need to test the air to make sure your ventilation is effective</a:t>
            </a:r>
          </a:p>
        </p:txBody>
      </p:sp>
      <p:sp>
        <p:nvSpPr>
          <p:cNvPr id="257028" name="Rectangle 3"/>
          <p:cNvSpPr>
            <a:spLocks noGrp="1" noRot="1" noChangeAspect="1" noChangeArrowheads="1" noTextEdit="1"/>
          </p:cNvSpPr>
          <p:nvPr>
            <p:ph type="sldImg"/>
          </p:nvPr>
        </p:nvSpPr>
        <p:spPr bwMode="auto">
          <a:noFill/>
          <a:ln cap="flat">
            <a:solidFill>
              <a:schemeClr val="tx1"/>
            </a:solidFill>
            <a:miter lim="800000"/>
            <a:headEnd/>
            <a:tailEnd/>
          </a:ln>
        </p:spPr>
      </p:sp>
    </p:spTree>
    <p:extLst>
      <p:ext uri="{BB962C8B-B14F-4D97-AF65-F5344CB8AC3E}">
        <p14:creationId xmlns:p14="http://schemas.microsoft.com/office/powerpoint/2010/main" val="13658977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AE0AB12-9448-43FD-8280-7B4AF44740C1}" type="slidenum">
              <a:rPr lang="en-US" smtClean="0"/>
              <a:pPr/>
              <a:t>203</a:t>
            </a:fld>
            <a:endParaRPr lang="en-US" smtClean="0"/>
          </a:p>
        </p:txBody>
      </p:sp>
      <p:sp>
        <p:nvSpPr>
          <p:cNvPr id="258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8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1138679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3B76D26-A71D-4532-B596-6EF23CDC4272}" type="slidenum">
              <a:rPr lang="en-US" smtClean="0"/>
              <a:pPr/>
              <a:t>204</a:t>
            </a:fld>
            <a:endParaRPr lang="en-US" smtClean="0"/>
          </a:p>
        </p:txBody>
      </p:sp>
      <p:sp>
        <p:nvSpPr>
          <p:cNvPr id="259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90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Monitors used to be clunky &amp; heavy (and more like $4500). </a:t>
            </a:r>
          </a:p>
          <a:p>
            <a:pPr eaLnBrk="1" hangingPunct="1">
              <a:spcBef>
                <a:spcPct val="0"/>
              </a:spcBef>
            </a:pPr>
            <a:r>
              <a:rPr lang="en-US" smtClean="0"/>
              <a:t>Be happy that you live in a new millenium.</a:t>
            </a:r>
          </a:p>
        </p:txBody>
      </p:sp>
    </p:spTree>
    <p:extLst>
      <p:ext uri="{BB962C8B-B14F-4D97-AF65-F5344CB8AC3E}">
        <p14:creationId xmlns:p14="http://schemas.microsoft.com/office/powerpoint/2010/main" val="41895318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546EF1D-88B5-42BC-B1A8-8A34CBA45631}" type="slidenum">
              <a:rPr lang="en-US" smtClean="0"/>
              <a:pPr/>
              <a:t>205</a:t>
            </a:fld>
            <a:endParaRPr lang="en-US" smtClean="0"/>
          </a:p>
        </p:txBody>
      </p:sp>
      <p:sp>
        <p:nvSpPr>
          <p:cNvPr id="2611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11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30845101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AF17DD2-0728-452A-9820-A24F2C457194}" type="slidenum">
              <a:rPr lang="en-US" smtClean="0"/>
              <a:pPr/>
              <a:t>206</a:t>
            </a:fld>
            <a:endParaRPr lang="en-US" smtClean="0"/>
          </a:p>
        </p:txBody>
      </p:sp>
      <p:sp>
        <p:nvSpPr>
          <p:cNvPr id="260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01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smtClean="0"/>
              <a:t>Now  small wearable monitors come in a kit with calibration gas. </a:t>
            </a:r>
          </a:p>
        </p:txBody>
      </p:sp>
    </p:spTree>
    <p:extLst>
      <p:ext uri="{BB962C8B-B14F-4D97-AF65-F5344CB8AC3E}">
        <p14:creationId xmlns:p14="http://schemas.microsoft.com/office/powerpoint/2010/main" val="10869398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ACE66C3-7BDB-4143-9FEF-1261746E038E}" type="slidenum">
              <a:rPr lang="en-US" smtClean="0"/>
              <a:pPr/>
              <a:t>207</a:t>
            </a:fld>
            <a:endParaRPr lang="en-US" smtClean="0"/>
          </a:p>
        </p:txBody>
      </p:sp>
      <p:sp>
        <p:nvSpPr>
          <p:cNvPr id="262147" name="Rectangle 2"/>
          <p:cNvSpPr>
            <a:spLocks noGrp="1" noRot="1" noChangeAspect="1" noChangeArrowheads="1" noTextEdit="1"/>
          </p:cNvSpPr>
          <p:nvPr>
            <p:ph type="sldImg"/>
          </p:nvPr>
        </p:nvSpPr>
        <p:spPr bwMode="auto">
          <a:xfrm>
            <a:off x="1143000" y="685800"/>
            <a:ext cx="4572000" cy="3430588"/>
          </a:xfrm>
          <a:noFill/>
          <a:ln>
            <a:solidFill>
              <a:srgbClr val="000000"/>
            </a:solidFill>
            <a:miter lim="800000"/>
            <a:headEnd/>
            <a:tailEnd/>
          </a:ln>
        </p:spPr>
      </p:sp>
      <p:sp>
        <p:nvSpPr>
          <p:cNvPr id="262148" name="Rectangle 3"/>
          <p:cNvSpPr>
            <a:spLocks noGrp="1" noChangeArrowheads="1"/>
          </p:cNvSpPr>
          <p:nvPr>
            <p:ph type="body" idx="1"/>
          </p:nvPr>
        </p:nvSpPr>
        <p:spPr bwMode="auto">
          <a:xfrm>
            <a:off x="914400" y="4343400"/>
            <a:ext cx="5029200" cy="4191000"/>
          </a:xfrm>
          <a:noFill/>
        </p:spPr>
        <p:txBody>
          <a:bodyPr wrap="square" lIns="92075" tIns="46038" rIns="92075" bIns="46038" numCol="1" anchor="t" anchorCtr="0" compatLnSpc="1">
            <a:prstTxWarp prst="textNoShape">
              <a:avLst/>
            </a:prstTxWarp>
          </a:bodyPr>
          <a:lstStyle/>
          <a:p>
            <a:pPr eaLnBrk="1" hangingPunct="1">
              <a:spcBef>
                <a:spcPct val="0"/>
              </a:spcBef>
            </a:pPr>
            <a:r>
              <a:rPr lang="en-US" dirty="0" smtClean="0"/>
              <a:t>Remember that vapors stratify in spaces with no air movement. You need to test at different levels to detect different hazards.</a:t>
            </a:r>
          </a:p>
          <a:p>
            <a:pPr eaLnBrk="1" hangingPunct="1">
              <a:spcBef>
                <a:spcPct val="50000"/>
              </a:spcBef>
            </a:pPr>
            <a:r>
              <a:rPr lang="en-US" dirty="0" smtClean="0">
                <a:solidFill>
                  <a:srgbClr val="000000"/>
                </a:solidFill>
                <a:latin typeface="Arial" charset="0"/>
              </a:rPr>
              <a:t>Once workers are in the space, make sure that the most-exposed workers are represented in the testing. If workers are in different parts of a large complex space and you don’t have a monitor for each worker, they may have to pass one monitor around to test different areas.</a:t>
            </a:r>
          </a:p>
          <a:p>
            <a:pPr eaLnBrk="1" hangingPunct="1">
              <a:spcBef>
                <a:spcPct val="0"/>
              </a:spcBef>
            </a:pPr>
            <a:endParaRPr lang="en-US" dirty="0" smtClean="0"/>
          </a:p>
        </p:txBody>
      </p:sp>
    </p:spTree>
    <p:extLst>
      <p:ext uri="{BB962C8B-B14F-4D97-AF65-F5344CB8AC3E}">
        <p14:creationId xmlns:p14="http://schemas.microsoft.com/office/powerpoint/2010/main" val="4255636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9619ED7-BA29-463E-9C4B-BA8D371513F0}" type="slidenum">
              <a:rPr lang="en-US" smtClean="0"/>
              <a:pPr/>
              <a:t>17</a:t>
            </a:fld>
            <a:endParaRPr lang="en-US" smtClean="0"/>
          </a:p>
        </p:txBody>
      </p:sp>
      <p:sp>
        <p:nvSpPr>
          <p:cNvPr id="187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7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entry to an underground irrigation canal</a:t>
            </a:r>
          </a:p>
          <a:p>
            <a:pPr eaLnBrk="1" hangingPunct="1">
              <a:spcBef>
                <a:spcPct val="0"/>
              </a:spcBef>
            </a:pPr>
            <a:r>
              <a:rPr lang="en-US" smtClean="0"/>
              <a:t>Even though you could walk out of it (if it’s not full of water!), it’s more than a quarter mile long---this makes it difficult to exit.</a:t>
            </a:r>
          </a:p>
          <a:p>
            <a:pPr eaLnBrk="1" hangingPunct="1">
              <a:spcBef>
                <a:spcPct val="0"/>
              </a:spcBef>
            </a:pPr>
            <a:r>
              <a:rPr lang="en-US" smtClean="0"/>
              <a:t>This is the Roza irrigation canal in eastern Washington where 4 people died due to failure in planning an entry and the subsequent rescue attempt. Here’s the story:</a:t>
            </a:r>
          </a:p>
          <a:p>
            <a:pPr eaLnBrk="1" hangingPunct="1">
              <a:spcBef>
                <a:spcPct val="0"/>
              </a:spcBef>
            </a:pPr>
            <a:r>
              <a:rPr lang="en-US" smtClean="0"/>
              <a:t>This “siphon” drops down about 180 feet into the valley and up the other side. Some junk cars had been dumped in the siphon, and other debris had gotten stuck where they ended up at the low spot and it was all beginning to obstruct water flow. With the canal full of water, the irrigation district sent two divers down to hook a cable to the cars and pull all the debris out. The divers weren’t professionals; they had just been SCUBA-certified in a recreational dive class. They asked how deep the canal was, and were told it was 13 feet. They set their dive computers for this depth, which told them they had something like an hour’s worth of air. No one thought about the fact that the water at the bottom really had a 180-foot column of water compressing it (the siphon slopes down very gradually, so they didn’t notice that they were descending), and their air only lasted 15 minutes or so. </a:t>
            </a:r>
          </a:p>
          <a:p>
            <a:pPr eaLnBrk="1" hangingPunct="1">
              <a:spcBef>
                <a:spcPct val="0"/>
              </a:spcBef>
            </a:pPr>
            <a:r>
              <a:rPr lang="en-US" smtClean="0"/>
              <a:t>When the 2 divers didn’t return, the employer called 2 other people who were known to be SCUBA-trained to rescue them. They came out to the site, got their gear on---and made the same mistake the first 2 divers made. Their air ran out when they were too far into the siphon, and all 4 divers drowned.</a:t>
            </a:r>
          </a:p>
          <a:p>
            <a:pPr eaLnBrk="1" hangingPunct="1">
              <a:spcBef>
                <a:spcPct val="0"/>
              </a:spcBef>
            </a:pPr>
            <a:endParaRPr lang="en-US" smtClean="0"/>
          </a:p>
        </p:txBody>
      </p:sp>
    </p:spTree>
    <p:extLst>
      <p:ext uri="{BB962C8B-B14F-4D97-AF65-F5344CB8AC3E}">
        <p14:creationId xmlns:p14="http://schemas.microsoft.com/office/powerpoint/2010/main" val="22019390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p:spPr>
      </p:sp>
      <p:sp>
        <p:nvSpPr>
          <p:cNvPr id="277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One hazard that tends to get worse in a lot of confined spaces: noise. The harder and closer the surface, and the more surfaces, the louder the reflection---think of the corners of a parking garage</a:t>
            </a:r>
          </a:p>
        </p:txBody>
      </p:sp>
      <p:sp>
        <p:nvSpPr>
          <p:cNvPr id="277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572CCC-2336-48CB-B3BD-F5A9139E1CED}" type="slidenum">
              <a:rPr lang="en-US" smtClean="0"/>
              <a:pPr/>
              <a:t>212</a:t>
            </a:fld>
            <a:endParaRPr lang="en-US" smtClean="0"/>
          </a:p>
        </p:txBody>
      </p:sp>
    </p:spTree>
    <p:extLst>
      <p:ext uri="{BB962C8B-B14F-4D97-AF65-F5344CB8AC3E}">
        <p14:creationId xmlns:p14="http://schemas.microsoft.com/office/powerpoint/2010/main" val="1169817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Even with earmuffs over earplugs, they had to limit the amount of time workers spent in the mixer to avoid hearing damage</a:t>
            </a:r>
          </a:p>
        </p:txBody>
      </p:sp>
      <p:sp>
        <p:nvSpPr>
          <p:cNvPr id="278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C526298-B6A1-4C97-9C5F-C5E9DD420225}" type="slidenum">
              <a:rPr lang="en-US" smtClean="0"/>
              <a:pPr/>
              <a:t>213</a:t>
            </a:fld>
            <a:endParaRPr lang="en-US" smtClean="0"/>
          </a:p>
        </p:txBody>
      </p:sp>
    </p:spTree>
    <p:extLst>
      <p:ext uri="{BB962C8B-B14F-4D97-AF65-F5344CB8AC3E}">
        <p14:creationId xmlns:p14="http://schemas.microsoft.com/office/powerpoint/2010/main" val="107897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58FAFEC-D315-4DA6-B094-E30C0A6539E0}" type="slidenum">
              <a:rPr lang="en-US" smtClean="0"/>
              <a:pPr/>
              <a:t>19</a:t>
            </a:fld>
            <a:endParaRPr lang="en-US" smtClean="0"/>
          </a:p>
        </p:txBody>
      </p:sp>
      <p:sp>
        <p:nvSpPr>
          <p:cNvPr id="188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8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An underground pipe vault</a:t>
            </a:r>
          </a:p>
          <a:p>
            <a:pPr eaLnBrk="1" hangingPunct="1">
              <a:spcBef>
                <a:spcPct val="0"/>
              </a:spcBef>
            </a:pPr>
            <a:r>
              <a:rPr lang="en-US" smtClean="0"/>
              <a:t>Depends on how deep it is --- Do you just reach your hand in &amp; turn a valve? Are there obstructions to climb around that you could get stuck in and make it difficult to rescue you? Typically they fit the definition of confined space.</a:t>
            </a:r>
          </a:p>
          <a:p>
            <a:pPr eaLnBrk="1" hangingPunct="1">
              <a:spcBef>
                <a:spcPct val="0"/>
              </a:spcBef>
            </a:pPr>
            <a:r>
              <a:rPr lang="en-US" smtClean="0"/>
              <a:t>There is at least one record of a death from a worker just putting his head into an underground vault.</a:t>
            </a:r>
          </a:p>
        </p:txBody>
      </p:sp>
    </p:spTree>
    <p:extLst>
      <p:ext uri="{BB962C8B-B14F-4D97-AF65-F5344CB8AC3E}">
        <p14:creationId xmlns:p14="http://schemas.microsoft.com/office/powerpoint/2010/main" val="3317643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5"/>
          <p:cNvSpPr>
            <a:spLocks noChangeArrowheads="1"/>
          </p:cNvSpPr>
          <p:nvPr userDrawn="1"/>
        </p:nvSpPr>
        <p:spPr bwMode="auto">
          <a:xfrm>
            <a:off x="0" y="0"/>
            <a:ext cx="9144000" cy="6858000"/>
          </a:xfrm>
          <a:prstGeom prst="rect">
            <a:avLst/>
          </a:prstGeom>
          <a:solidFill>
            <a:srgbClr val="D4D2B4"/>
          </a:solidFill>
          <a:ln w="9525">
            <a:noFill/>
            <a:miter lim="800000"/>
            <a:headEnd/>
            <a:tailEnd/>
          </a:ln>
          <a:effectLst/>
        </p:spPr>
        <p:txBody>
          <a:bodyPr wrap="none" anchor="ctr"/>
          <a:lstStyle/>
          <a:p>
            <a:pPr>
              <a:defRPr/>
            </a:pPr>
            <a:endParaRPr lang="en-US"/>
          </a:p>
        </p:txBody>
      </p:sp>
      <p:sp>
        <p:nvSpPr>
          <p:cNvPr id="5" name="Rectangle 12"/>
          <p:cNvSpPr>
            <a:spLocks noChangeArrowheads="1"/>
          </p:cNvSpPr>
          <p:nvPr userDrawn="1"/>
        </p:nvSpPr>
        <p:spPr bwMode="auto">
          <a:xfrm>
            <a:off x="2806700" y="1193800"/>
            <a:ext cx="6337300" cy="2778125"/>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6" name="Rectangle 13"/>
          <p:cNvSpPr>
            <a:spLocks noChangeArrowheads="1"/>
          </p:cNvSpPr>
          <p:nvPr userDrawn="1"/>
        </p:nvSpPr>
        <p:spPr bwMode="auto">
          <a:xfrm>
            <a:off x="2873375" y="1260475"/>
            <a:ext cx="6270625" cy="2701925"/>
          </a:xfrm>
          <a:prstGeom prst="rect">
            <a:avLst/>
          </a:prstGeom>
          <a:solidFill>
            <a:srgbClr val="EAEAEA"/>
          </a:solidFill>
          <a:ln w="9525">
            <a:noFill/>
            <a:miter lim="800000"/>
            <a:headEnd/>
            <a:tailEnd/>
          </a:ln>
          <a:effectLst/>
        </p:spPr>
        <p:txBody>
          <a:bodyPr wrap="none" anchor="ctr"/>
          <a:lstStyle/>
          <a:p>
            <a:pPr>
              <a:defRPr/>
            </a:pPr>
            <a:endParaRPr lang="en-US"/>
          </a:p>
        </p:txBody>
      </p:sp>
      <p:sp>
        <p:nvSpPr>
          <p:cNvPr id="7" name="Rectangle 11"/>
          <p:cNvSpPr>
            <a:spLocks noChangeArrowheads="1"/>
          </p:cNvSpPr>
          <p:nvPr userDrawn="1"/>
        </p:nvSpPr>
        <p:spPr bwMode="auto">
          <a:xfrm>
            <a:off x="0" y="3962400"/>
            <a:ext cx="9144000" cy="1511300"/>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8" name="Rectangle 10"/>
          <p:cNvSpPr>
            <a:spLocks noChangeArrowheads="1"/>
          </p:cNvSpPr>
          <p:nvPr userDrawn="1"/>
        </p:nvSpPr>
        <p:spPr bwMode="auto">
          <a:xfrm>
            <a:off x="0" y="6705600"/>
            <a:ext cx="9144000" cy="152400"/>
          </a:xfrm>
          <a:prstGeom prst="rect">
            <a:avLst/>
          </a:prstGeom>
          <a:solidFill>
            <a:srgbClr val="E86C1F"/>
          </a:solidFill>
          <a:ln w="9525">
            <a:noFill/>
            <a:miter lim="800000"/>
            <a:headEnd/>
            <a:tailEnd/>
          </a:ln>
          <a:effectLst/>
        </p:spPr>
        <p:txBody>
          <a:bodyPr wrap="none" anchor="ctr"/>
          <a:lstStyle/>
          <a:p>
            <a:pPr>
              <a:defRPr/>
            </a:pPr>
            <a:endParaRPr lang="en-US"/>
          </a:p>
        </p:txBody>
      </p:sp>
      <p:pic>
        <p:nvPicPr>
          <p:cNvPr id="9" name="Picture 14" descr="photo bar-color"/>
          <p:cNvPicPr>
            <a:picLocks noChangeAspect="1" noChangeArrowheads="1"/>
          </p:cNvPicPr>
          <p:nvPr userDrawn="1"/>
        </p:nvPicPr>
        <p:blipFill>
          <a:blip r:embed="rId2" cstate="print"/>
          <a:srcRect/>
          <a:stretch>
            <a:fillRect/>
          </a:stretch>
        </p:blipFill>
        <p:spPr bwMode="auto">
          <a:xfrm>
            <a:off x="0" y="4000500"/>
            <a:ext cx="9144000" cy="1433513"/>
          </a:xfrm>
          <a:prstGeom prst="rect">
            <a:avLst/>
          </a:prstGeom>
          <a:noFill/>
          <a:ln w="9525">
            <a:noFill/>
            <a:miter lim="800000"/>
            <a:headEnd/>
            <a:tailEnd/>
          </a:ln>
        </p:spPr>
      </p:pic>
      <p:pic>
        <p:nvPicPr>
          <p:cNvPr id="10" name="Picture 19" descr="LnI_Logo_2-color-RGB"/>
          <p:cNvPicPr>
            <a:picLocks noChangeAspect="1" noChangeArrowheads="1"/>
          </p:cNvPicPr>
          <p:nvPr userDrawn="1"/>
        </p:nvPicPr>
        <p:blipFill>
          <a:blip r:embed="rId3" cstate="print"/>
          <a:srcRect/>
          <a:stretch>
            <a:fillRect/>
          </a:stretch>
        </p:blipFill>
        <p:spPr bwMode="auto">
          <a:xfrm>
            <a:off x="234950" y="168275"/>
            <a:ext cx="2736850" cy="593725"/>
          </a:xfrm>
          <a:prstGeom prst="rect">
            <a:avLst/>
          </a:prstGeom>
          <a:noFill/>
          <a:ln w="9525">
            <a:noFill/>
            <a:miter lim="800000"/>
            <a:headEnd/>
            <a:tailEnd/>
          </a:ln>
        </p:spPr>
      </p:pic>
      <p:sp>
        <p:nvSpPr>
          <p:cNvPr id="3074" name="Rectangle 2"/>
          <p:cNvSpPr>
            <a:spLocks noGrp="1" noChangeArrowheads="1"/>
          </p:cNvSpPr>
          <p:nvPr>
            <p:ph type="ctrTitle"/>
          </p:nvPr>
        </p:nvSpPr>
        <p:spPr>
          <a:xfrm>
            <a:off x="2971800" y="1600200"/>
            <a:ext cx="5562600" cy="61277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2971800" y="2514600"/>
            <a:ext cx="5257800" cy="1143000"/>
          </a:xfrm>
        </p:spPr>
        <p:txBody>
          <a:bodyPr/>
          <a:lstStyle>
            <a:lvl1pPr marL="0" indent="0">
              <a:buFont typeface="Wingdings" pitchFamily="2" charset="2"/>
              <a:buNone/>
              <a:defRPr sz="2400" i="1"/>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533400"/>
            <a:ext cx="196215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533400"/>
            <a:ext cx="57340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370013" y="24765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013"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332413" y="1676400"/>
            <a:ext cx="3810000" cy="4114800"/>
          </a:xfrm>
        </p:spPr>
        <p:txBody>
          <a:bodyPr/>
          <a:lstStyle/>
          <a:p>
            <a:pPr lvl="0"/>
            <a:endParaRPr lang="en-US" noProof="0" smtClean="0"/>
          </a:p>
        </p:txBody>
      </p:sp>
      <p:sp>
        <p:nvSpPr>
          <p:cNvPr id="5" name="Rectangle 9"/>
          <p:cNvSpPr>
            <a:spLocks noGrp="1" noChangeArrowheads="1"/>
          </p:cNvSpPr>
          <p:nvPr>
            <p:ph type="dt" sz="half" idx="10"/>
          </p:nvPr>
        </p:nvSpPr>
        <p:spPr>
          <a:xfrm>
            <a:off x="457200" y="6400800"/>
            <a:ext cx="1905000"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ftr" sz="quarter" idx="11"/>
          </p:nvPr>
        </p:nvSpPr>
        <p:spPr>
          <a:xfrm>
            <a:off x="4267200" y="6400800"/>
            <a:ext cx="2895600" cy="457200"/>
          </a:xfrm>
          <a:prstGeom prst="rect">
            <a:avLst/>
          </a:prstGeom>
        </p:spPr>
        <p:txBody>
          <a:bodyPr/>
          <a:lstStyle>
            <a:lvl1pPr>
              <a:defRPr/>
            </a:lvl1pPr>
          </a:lstStyle>
          <a:p>
            <a:pPr>
              <a:defRPr/>
            </a:pPr>
            <a:endParaRPr lang="en-US"/>
          </a:p>
        </p:txBody>
      </p:sp>
      <p:sp>
        <p:nvSpPr>
          <p:cNvPr id="7" name="Rectangle 11"/>
          <p:cNvSpPr>
            <a:spLocks noGrp="1" noChangeArrowheads="1"/>
          </p:cNvSpPr>
          <p:nvPr>
            <p:ph type="sldNum" sz="quarter" idx="12"/>
          </p:nvPr>
        </p:nvSpPr>
        <p:spPr>
          <a:xfrm>
            <a:off x="7237413" y="6399213"/>
            <a:ext cx="1905000" cy="457200"/>
          </a:xfrm>
          <a:prstGeom prst="rect">
            <a:avLst/>
          </a:prstGeom>
        </p:spPr>
        <p:txBody>
          <a:bodyPr/>
          <a:lstStyle>
            <a:lvl1pPr>
              <a:defRPr/>
            </a:lvl1pPr>
          </a:lstStyle>
          <a:p>
            <a:pPr>
              <a:defRPr/>
            </a:pPr>
            <a:fld id="{9DDB38A2-CE2E-4E4F-B158-16BBFE8266E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0013" y="247650"/>
            <a:ext cx="7772400" cy="5543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9"/>
          <p:cNvSpPr>
            <a:spLocks noGrp="1" noChangeArrowheads="1"/>
          </p:cNvSpPr>
          <p:nvPr>
            <p:ph type="dt" sz="half" idx="10"/>
          </p:nvPr>
        </p:nvSpPr>
        <p:spPr>
          <a:xfrm>
            <a:off x="457200" y="6400800"/>
            <a:ext cx="1905000" cy="457200"/>
          </a:xfrm>
          <a:prstGeom prst="rect">
            <a:avLst/>
          </a:prstGeom>
        </p:spPr>
        <p:txBody>
          <a:bodyPr/>
          <a:lstStyle>
            <a:lvl1pPr>
              <a:defRPr/>
            </a:lvl1pPr>
          </a:lstStyle>
          <a:p>
            <a:pPr>
              <a:defRPr/>
            </a:pPr>
            <a:endParaRPr lang="en-US"/>
          </a:p>
        </p:txBody>
      </p:sp>
      <p:sp>
        <p:nvSpPr>
          <p:cNvPr id="4" name="Rectangle 10"/>
          <p:cNvSpPr>
            <a:spLocks noGrp="1" noChangeArrowheads="1"/>
          </p:cNvSpPr>
          <p:nvPr>
            <p:ph type="ftr" sz="quarter" idx="11"/>
          </p:nvPr>
        </p:nvSpPr>
        <p:spPr>
          <a:xfrm>
            <a:off x="4267200" y="6400800"/>
            <a:ext cx="2895600" cy="457200"/>
          </a:xfrm>
          <a:prstGeom prst="rect">
            <a:avLst/>
          </a:prstGeom>
        </p:spPr>
        <p:txBody>
          <a:bodyPr/>
          <a:lstStyle>
            <a:lvl1pPr>
              <a:defRPr/>
            </a:lvl1pPr>
          </a:lstStyle>
          <a:p>
            <a:pPr>
              <a:defRPr/>
            </a:pPr>
            <a:endParaRPr lang="en-US"/>
          </a:p>
        </p:txBody>
      </p:sp>
      <p:sp>
        <p:nvSpPr>
          <p:cNvPr id="5" name="Rectangle 11"/>
          <p:cNvSpPr>
            <a:spLocks noGrp="1" noChangeArrowheads="1"/>
          </p:cNvSpPr>
          <p:nvPr>
            <p:ph type="sldNum" sz="quarter" idx="12"/>
          </p:nvPr>
        </p:nvSpPr>
        <p:spPr>
          <a:xfrm>
            <a:off x="7237413" y="6399213"/>
            <a:ext cx="1905000" cy="457200"/>
          </a:xfrm>
          <a:prstGeom prst="rect">
            <a:avLst/>
          </a:prstGeom>
        </p:spPr>
        <p:txBody>
          <a:bodyPr/>
          <a:lstStyle>
            <a:lvl1pPr>
              <a:defRPr/>
            </a:lvl1pPr>
          </a:lstStyle>
          <a:p>
            <a:pPr>
              <a:defRPr/>
            </a:pPr>
            <a:fld id="{FFE606E8-5344-43B9-B4BA-237BA8AE43C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0013" y="24765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370013" y="1676400"/>
            <a:ext cx="3810000" cy="4114800"/>
          </a:xfrm>
        </p:spPr>
        <p:txBody>
          <a:bodyPr/>
          <a:lstStyle/>
          <a:p>
            <a:pPr lvl="0"/>
            <a:endParaRPr lang="en-US" noProof="0" smtClean="0"/>
          </a:p>
        </p:txBody>
      </p:sp>
      <p:sp>
        <p:nvSpPr>
          <p:cNvPr id="4" name="Text Placeholder 3"/>
          <p:cNvSpPr>
            <a:spLocks noGrp="1"/>
          </p:cNvSpPr>
          <p:nvPr>
            <p:ph type="body" sz="half" idx="2"/>
          </p:nvPr>
        </p:nvSpPr>
        <p:spPr>
          <a:xfrm>
            <a:off x="5332413"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xfrm>
            <a:off x="457200" y="6400800"/>
            <a:ext cx="1905000" cy="457200"/>
          </a:xfrm>
          <a:prstGeom prst="rect">
            <a:avLst/>
          </a:prstGeom>
        </p:spPr>
        <p:txBody>
          <a:bodyPr/>
          <a:lstStyle>
            <a:lvl1pPr>
              <a:defRPr/>
            </a:lvl1pPr>
          </a:lstStyle>
          <a:p>
            <a:pPr>
              <a:defRPr/>
            </a:pPr>
            <a:endParaRPr lang="en-US"/>
          </a:p>
        </p:txBody>
      </p:sp>
      <p:sp>
        <p:nvSpPr>
          <p:cNvPr id="6" name="Rectangle 10"/>
          <p:cNvSpPr>
            <a:spLocks noGrp="1" noChangeArrowheads="1"/>
          </p:cNvSpPr>
          <p:nvPr>
            <p:ph type="ftr" sz="quarter" idx="11"/>
          </p:nvPr>
        </p:nvSpPr>
        <p:spPr>
          <a:xfrm>
            <a:off x="4267200" y="6400800"/>
            <a:ext cx="2895600" cy="457200"/>
          </a:xfrm>
          <a:prstGeom prst="rect">
            <a:avLst/>
          </a:prstGeom>
        </p:spPr>
        <p:txBody>
          <a:bodyPr/>
          <a:lstStyle>
            <a:lvl1pPr>
              <a:defRPr/>
            </a:lvl1pPr>
          </a:lstStyle>
          <a:p>
            <a:pPr>
              <a:defRPr/>
            </a:pPr>
            <a:endParaRPr lang="en-US"/>
          </a:p>
        </p:txBody>
      </p:sp>
      <p:sp>
        <p:nvSpPr>
          <p:cNvPr id="7" name="Rectangle 11"/>
          <p:cNvSpPr>
            <a:spLocks noGrp="1" noChangeArrowheads="1"/>
          </p:cNvSpPr>
          <p:nvPr>
            <p:ph type="sldNum" sz="quarter" idx="12"/>
          </p:nvPr>
        </p:nvSpPr>
        <p:spPr>
          <a:xfrm>
            <a:off x="7237413" y="6399213"/>
            <a:ext cx="1905000" cy="457200"/>
          </a:xfrm>
          <a:prstGeom prst="rect">
            <a:avLst/>
          </a:prstGeom>
        </p:spPr>
        <p:txBody>
          <a:bodyPr/>
          <a:lstStyle>
            <a:lvl1pPr>
              <a:defRPr/>
            </a:lvl1pPr>
          </a:lstStyle>
          <a:p>
            <a:pPr>
              <a:defRPr/>
            </a:pPr>
            <a:fld id="{FC1BD1DE-1E38-4FC3-8C0B-9D3BDB578C83}" type="slidenum">
              <a:rPr lang="en-US"/>
              <a:pPr>
                <a:defRPr/>
              </a:pPr>
              <a:t>‹#›</a:t>
            </a:fld>
            <a:endParaRPr lang="en-US"/>
          </a:p>
        </p:txBody>
      </p:sp>
    </p:spTree>
    <p:extLst>
      <p:ext uri="{BB962C8B-B14F-4D97-AF65-F5344CB8AC3E}">
        <p14:creationId xmlns:p14="http://schemas.microsoft.com/office/powerpoint/2010/main" val="165595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325563"/>
            <a:ext cx="3848100" cy="5151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8700" y="1325563"/>
            <a:ext cx="3848100" cy="5151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838200" y="533400"/>
            <a:ext cx="7848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838200" y="1325563"/>
            <a:ext cx="7848600" cy="5151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5" name="Rectangle 11"/>
          <p:cNvSpPr>
            <a:spLocks noChangeArrowheads="1"/>
          </p:cNvSpPr>
          <p:nvPr userDrawn="1"/>
        </p:nvSpPr>
        <p:spPr bwMode="auto">
          <a:xfrm>
            <a:off x="0" y="6705600"/>
            <a:ext cx="9144000" cy="152400"/>
          </a:xfrm>
          <a:prstGeom prst="rect">
            <a:avLst/>
          </a:prstGeom>
          <a:solidFill>
            <a:srgbClr val="E86C1F"/>
          </a:solidFill>
          <a:ln w="9525">
            <a:noFill/>
            <a:miter lim="800000"/>
            <a:headEnd/>
            <a:tailEnd/>
          </a:ln>
          <a:effectLst/>
        </p:spPr>
        <p:txBody>
          <a:bodyPr wrap="none" anchor="ctr"/>
          <a:lstStyle/>
          <a:p>
            <a:pPr>
              <a:defRPr/>
            </a:pPr>
            <a:endParaRPr lang="en-US"/>
          </a:p>
        </p:txBody>
      </p:sp>
      <p:pic>
        <p:nvPicPr>
          <p:cNvPr id="12293" name="Picture 19" descr="LnI_Logo_2-color-RGB"/>
          <p:cNvPicPr>
            <a:picLocks noChangeAspect="1" noChangeArrowheads="1"/>
          </p:cNvPicPr>
          <p:nvPr userDrawn="1"/>
        </p:nvPicPr>
        <p:blipFill>
          <a:blip r:embed="rId16" cstate="print"/>
          <a:srcRect/>
          <a:stretch>
            <a:fillRect/>
          </a:stretch>
        </p:blipFill>
        <p:spPr bwMode="auto">
          <a:xfrm>
            <a:off x="6172200" y="5959475"/>
            <a:ext cx="2736850" cy="5937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2"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83" r:id="rId12"/>
    <p:sldLayoutId id="2147483784" r:id="rId13"/>
    <p:sldLayoutId id="2147483785" r:id="rId14"/>
  </p:sldLayoutIdLst>
  <p:txStyles>
    <p:titleStyle>
      <a:lvl1pPr algn="l" rtl="0" eaLnBrk="0" fontAlgn="base" hangingPunct="0">
        <a:spcBef>
          <a:spcPct val="0"/>
        </a:spcBef>
        <a:spcAft>
          <a:spcPct val="0"/>
        </a:spcAft>
        <a:defRPr sz="3200" b="1">
          <a:solidFill>
            <a:srgbClr val="4D4D4D"/>
          </a:solidFill>
          <a:latin typeface="+mj-lt"/>
          <a:ea typeface="+mj-ea"/>
          <a:cs typeface="+mj-cs"/>
        </a:defRPr>
      </a:lvl1pPr>
      <a:lvl2pPr algn="l" rtl="0" eaLnBrk="0" fontAlgn="base" hangingPunct="0">
        <a:spcBef>
          <a:spcPct val="0"/>
        </a:spcBef>
        <a:spcAft>
          <a:spcPct val="0"/>
        </a:spcAft>
        <a:defRPr sz="3200" b="1">
          <a:solidFill>
            <a:srgbClr val="4D4D4D"/>
          </a:solidFill>
          <a:latin typeface="Arial" charset="0"/>
        </a:defRPr>
      </a:lvl2pPr>
      <a:lvl3pPr algn="l" rtl="0" eaLnBrk="0" fontAlgn="base" hangingPunct="0">
        <a:spcBef>
          <a:spcPct val="0"/>
        </a:spcBef>
        <a:spcAft>
          <a:spcPct val="0"/>
        </a:spcAft>
        <a:defRPr sz="3200" b="1">
          <a:solidFill>
            <a:srgbClr val="4D4D4D"/>
          </a:solidFill>
          <a:latin typeface="Arial" charset="0"/>
        </a:defRPr>
      </a:lvl3pPr>
      <a:lvl4pPr algn="l" rtl="0" eaLnBrk="0" fontAlgn="base" hangingPunct="0">
        <a:spcBef>
          <a:spcPct val="0"/>
        </a:spcBef>
        <a:spcAft>
          <a:spcPct val="0"/>
        </a:spcAft>
        <a:defRPr sz="3200" b="1">
          <a:solidFill>
            <a:srgbClr val="4D4D4D"/>
          </a:solidFill>
          <a:latin typeface="Arial" charset="0"/>
        </a:defRPr>
      </a:lvl4pPr>
      <a:lvl5pPr algn="l" rtl="0" eaLnBrk="0" fontAlgn="base" hangingPunct="0">
        <a:spcBef>
          <a:spcPct val="0"/>
        </a:spcBef>
        <a:spcAft>
          <a:spcPct val="0"/>
        </a:spcAft>
        <a:defRPr sz="3200" b="1">
          <a:solidFill>
            <a:srgbClr val="4D4D4D"/>
          </a:solidFill>
          <a:latin typeface="Arial" charset="0"/>
        </a:defRPr>
      </a:lvl5pPr>
      <a:lvl6pPr marL="457200" algn="l" rtl="0" fontAlgn="base">
        <a:spcBef>
          <a:spcPct val="0"/>
        </a:spcBef>
        <a:spcAft>
          <a:spcPct val="0"/>
        </a:spcAft>
        <a:defRPr sz="3200" b="1">
          <a:solidFill>
            <a:srgbClr val="4D4D4D"/>
          </a:solidFill>
          <a:latin typeface="Arial" charset="0"/>
        </a:defRPr>
      </a:lvl6pPr>
      <a:lvl7pPr marL="914400" algn="l" rtl="0" fontAlgn="base">
        <a:spcBef>
          <a:spcPct val="0"/>
        </a:spcBef>
        <a:spcAft>
          <a:spcPct val="0"/>
        </a:spcAft>
        <a:defRPr sz="3200" b="1">
          <a:solidFill>
            <a:srgbClr val="4D4D4D"/>
          </a:solidFill>
          <a:latin typeface="Arial" charset="0"/>
        </a:defRPr>
      </a:lvl7pPr>
      <a:lvl8pPr marL="1371600" algn="l" rtl="0" fontAlgn="base">
        <a:spcBef>
          <a:spcPct val="0"/>
        </a:spcBef>
        <a:spcAft>
          <a:spcPct val="0"/>
        </a:spcAft>
        <a:defRPr sz="3200" b="1">
          <a:solidFill>
            <a:srgbClr val="4D4D4D"/>
          </a:solidFill>
          <a:latin typeface="Arial" charset="0"/>
        </a:defRPr>
      </a:lvl8pPr>
      <a:lvl9pPr marL="1828800" algn="l" rtl="0" fontAlgn="base">
        <a:spcBef>
          <a:spcPct val="0"/>
        </a:spcBef>
        <a:spcAft>
          <a:spcPct val="0"/>
        </a:spcAft>
        <a:defRPr sz="3200" b="1">
          <a:solidFill>
            <a:srgbClr val="4D4D4D"/>
          </a:solidFill>
          <a:latin typeface="Arial" charset="0"/>
        </a:defRPr>
      </a:lvl9pPr>
    </p:titleStyle>
    <p:bodyStyle>
      <a:lvl1pPr marL="342900" indent="-342900" algn="l" rtl="0" eaLnBrk="0" fontAlgn="base" hangingPunct="0">
        <a:spcBef>
          <a:spcPct val="20000"/>
        </a:spcBef>
        <a:spcAft>
          <a:spcPct val="0"/>
        </a:spcAft>
        <a:buClr>
          <a:srgbClr val="005595"/>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5595"/>
        </a:buClr>
        <a:buChar char="–"/>
        <a:defRPr sz="2400">
          <a:solidFill>
            <a:schemeClr val="tx1"/>
          </a:solidFill>
          <a:latin typeface="+mn-lt"/>
        </a:defRPr>
      </a:lvl2pPr>
      <a:lvl3pPr marL="1143000" indent="-228600" algn="l" rtl="0" eaLnBrk="0" fontAlgn="base" hangingPunct="0">
        <a:spcBef>
          <a:spcPct val="20000"/>
        </a:spcBef>
        <a:spcAft>
          <a:spcPct val="0"/>
        </a:spcAft>
        <a:buClr>
          <a:srgbClr val="005595"/>
        </a:buClr>
        <a:buChar char="•"/>
        <a:defRPr sz="2000">
          <a:solidFill>
            <a:schemeClr val="tx1"/>
          </a:solidFill>
          <a:latin typeface="+mn-lt"/>
        </a:defRPr>
      </a:lvl3pPr>
      <a:lvl4pPr marL="1600200" indent="-228600" algn="l" rtl="0" eaLnBrk="0" fontAlgn="base" hangingPunct="0">
        <a:spcBef>
          <a:spcPct val="20000"/>
        </a:spcBef>
        <a:spcAft>
          <a:spcPct val="0"/>
        </a:spcAft>
        <a:buClr>
          <a:srgbClr val="005595"/>
        </a:buClr>
        <a:buChar char="–"/>
        <a:defRPr>
          <a:solidFill>
            <a:schemeClr val="tx1"/>
          </a:solidFill>
          <a:latin typeface="+mn-lt"/>
        </a:defRPr>
      </a:lvl4pPr>
      <a:lvl5pPr marL="2057400" indent="-228600" algn="l" rtl="0" eaLnBrk="0" fontAlgn="base" hangingPunct="0">
        <a:spcBef>
          <a:spcPct val="20000"/>
        </a:spcBef>
        <a:spcAft>
          <a:spcPct val="0"/>
        </a:spcAft>
        <a:buClr>
          <a:srgbClr val="005595"/>
        </a:buClr>
        <a:buChar char="»"/>
        <a:defRPr>
          <a:solidFill>
            <a:schemeClr val="tx1"/>
          </a:solidFill>
          <a:latin typeface="+mn-lt"/>
        </a:defRPr>
      </a:lvl5pPr>
      <a:lvl6pPr marL="2514600" indent="-228600" algn="l" rtl="0" fontAlgn="base">
        <a:spcBef>
          <a:spcPct val="20000"/>
        </a:spcBef>
        <a:spcAft>
          <a:spcPct val="0"/>
        </a:spcAft>
        <a:buClr>
          <a:srgbClr val="005595"/>
        </a:buClr>
        <a:buChar char="»"/>
        <a:defRPr>
          <a:solidFill>
            <a:schemeClr val="tx1"/>
          </a:solidFill>
          <a:latin typeface="+mn-lt"/>
        </a:defRPr>
      </a:lvl6pPr>
      <a:lvl7pPr marL="2971800" indent="-228600" algn="l" rtl="0" fontAlgn="base">
        <a:spcBef>
          <a:spcPct val="20000"/>
        </a:spcBef>
        <a:spcAft>
          <a:spcPct val="0"/>
        </a:spcAft>
        <a:buClr>
          <a:srgbClr val="005595"/>
        </a:buClr>
        <a:buChar char="»"/>
        <a:defRPr>
          <a:solidFill>
            <a:schemeClr val="tx1"/>
          </a:solidFill>
          <a:latin typeface="+mn-lt"/>
        </a:defRPr>
      </a:lvl7pPr>
      <a:lvl8pPr marL="3429000" indent="-228600" algn="l" rtl="0" fontAlgn="base">
        <a:spcBef>
          <a:spcPct val="20000"/>
        </a:spcBef>
        <a:spcAft>
          <a:spcPct val="0"/>
        </a:spcAft>
        <a:buClr>
          <a:srgbClr val="005595"/>
        </a:buClr>
        <a:buChar char="»"/>
        <a:defRPr>
          <a:solidFill>
            <a:schemeClr val="tx1"/>
          </a:solidFill>
          <a:latin typeface="+mn-lt"/>
        </a:defRPr>
      </a:lvl8pPr>
      <a:lvl9pPr marL="3886200" indent="-228600" algn="l" rtl="0" fontAlgn="base">
        <a:spcBef>
          <a:spcPct val="20000"/>
        </a:spcBef>
        <a:spcAft>
          <a:spcPct val="0"/>
        </a:spcAft>
        <a:buClr>
          <a:srgbClr val="005595"/>
        </a:buClr>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10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gif"/><Relationship Id="rId1" Type="http://schemas.openxmlformats.org/officeDocument/2006/relationships/slideLayout" Target="../slideLayouts/slideLayout7.xml"/><Relationship Id="rId5" Type="http://schemas.openxmlformats.org/officeDocument/2006/relationships/image" Target="../media/image116.jpg"/><Relationship Id="rId4" Type="http://schemas.openxmlformats.org/officeDocument/2006/relationships/image" Target="../media/image115.jp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3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47.emf"/><Relationship Id="rId4" Type="http://schemas.openxmlformats.org/officeDocument/2006/relationships/oleObject" Target="../embeddings/oleObject1.bin"/></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notesSlide" Target="../notesSlides/notesSlide42.xml"/><Relationship Id="rId7" Type="http://schemas.openxmlformats.org/officeDocument/2006/relationships/image" Target="../media/image148.png"/><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50.jpeg"/><Relationship Id="rId4" Type="http://schemas.openxmlformats.org/officeDocument/2006/relationships/image" Target="../media/image149.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15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55.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58.gif"/><Relationship Id="rId2" Type="http://schemas.openxmlformats.org/officeDocument/2006/relationships/image" Target="../media/image157.gif"/><Relationship Id="rId1" Type="http://schemas.openxmlformats.org/officeDocument/2006/relationships/slideLayout" Target="../slideLayouts/slideLayout7.xml"/><Relationship Id="rId5" Type="http://schemas.openxmlformats.org/officeDocument/2006/relationships/image" Target="../media/image160.gif"/><Relationship Id="rId4" Type="http://schemas.openxmlformats.org/officeDocument/2006/relationships/image" Target="../media/image159.gif"/></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7.xml"/><Relationship Id="rId6" Type="http://schemas.openxmlformats.org/officeDocument/2006/relationships/image" Target="../media/image168.jpg"/><Relationship Id="rId5" Type="http://schemas.openxmlformats.org/officeDocument/2006/relationships/image" Target="../media/image167.jpg"/><Relationship Id="rId4" Type="http://schemas.openxmlformats.org/officeDocument/2006/relationships/image" Target="../media/image166.jp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9.png"/><Relationship Id="rId5" Type="http://schemas.openxmlformats.org/officeDocument/2006/relationships/oleObject" Target="../embeddings/oleObject3.bin"/><Relationship Id="rId4" Type="http://schemas.openxmlformats.org/officeDocument/2006/relationships/image" Target="../media/image170.jpeg"/></Relationships>
</file>

<file path=ppt/slides/_rels/slide17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76.jpeg"/></Relationships>
</file>

<file path=ppt/slides/_rels/slide18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186.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image" Target="../media/image179.emf"/><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png"/><Relationship Id="rId10" Type="http://schemas.openxmlformats.org/officeDocument/2006/relationships/image" Target="../media/image187.png"/><Relationship Id="rId4" Type="http://schemas.openxmlformats.org/officeDocument/2006/relationships/image" Target="../media/image181.png"/><Relationship Id="rId9" Type="http://schemas.openxmlformats.org/officeDocument/2006/relationships/image" Target="../media/image186.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47.emf"/><Relationship Id="rId4" Type="http://schemas.openxmlformats.org/officeDocument/2006/relationships/oleObject" Target="../embeddings/oleObject4.bin"/></Relationships>
</file>

<file path=ppt/slides/_rels/slide19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oleObject" Target="../embeddings/oleObject5.bin"/><Relationship Id="rId7" Type="http://schemas.openxmlformats.org/officeDocument/2006/relationships/image" Target="../media/image196.jpe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95.jpeg"/><Relationship Id="rId5" Type="http://schemas.openxmlformats.org/officeDocument/2006/relationships/image" Target="../media/image194.emf"/><Relationship Id="rId4" Type="http://schemas.openxmlformats.org/officeDocument/2006/relationships/image" Target="../media/image193.png"/></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gif"/><Relationship Id="rId1" Type="http://schemas.openxmlformats.org/officeDocument/2006/relationships/slideLayout" Target="../slideLayouts/slideLayout7.xml"/><Relationship Id="rId5" Type="http://schemas.openxmlformats.org/officeDocument/2006/relationships/image" Target="../media/image116.jpg"/><Relationship Id="rId4" Type="http://schemas.openxmlformats.org/officeDocument/2006/relationships/image" Target="../media/image115.jpg"/></Relationships>
</file>

<file path=ppt/slides/_rels/slide209.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7.xml"/><Relationship Id="rId5" Type="http://schemas.openxmlformats.org/officeDocument/2006/relationships/image" Target="../media/image204.jp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7.xml"/><Relationship Id="rId4" Type="http://schemas.openxmlformats.org/officeDocument/2006/relationships/image" Target="../media/image207.jpe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210.jp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8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hyperlink" Target="http://inspectapedia.com/mold/OSHA_Workplace_Mold_Guide.php" TargetMode="External"/><Relationship Id="rId2" Type="http://schemas.openxmlformats.org/officeDocument/2006/relationships/hyperlink" Target="https://www1.nyc.gov/assets/doh/downloads/pdf/epi/epi-mold-guidelines.pdf" TargetMode="External"/><Relationship Id="rId1" Type="http://schemas.openxmlformats.org/officeDocument/2006/relationships/slideLayout" Target="../slideLayouts/slideLayout7.xml"/><Relationship Id="rId4" Type="http://schemas.openxmlformats.org/officeDocument/2006/relationships/hyperlink" Target="http://www.cdc.gov/mold/cleanup.htm"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0" y="2282825"/>
            <a:ext cx="5562600" cy="612775"/>
          </a:xfrm>
        </p:spPr>
        <p:txBody>
          <a:bodyPr/>
          <a:lstStyle/>
          <a:p>
            <a:pPr algn="ctr" eaLnBrk="1" hangingPunct="1">
              <a:defRPr/>
            </a:pPr>
            <a:r>
              <a:rPr lang="en-US" sz="4400" dirty="0" smtClean="0">
                <a:solidFill>
                  <a:srgbClr val="0000FF"/>
                </a:solidFill>
              </a:rPr>
              <a:t>Confined Space </a:t>
            </a:r>
            <a:br>
              <a:rPr lang="en-US" sz="4400" dirty="0" smtClean="0">
                <a:solidFill>
                  <a:srgbClr val="0000FF"/>
                </a:solidFill>
              </a:rPr>
            </a:br>
            <a:r>
              <a:rPr lang="en-US" sz="4400" dirty="0" smtClean="0">
                <a:solidFill>
                  <a:srgbClr val="0000FF"/>
                </a:solidFill>
              </a:rPr>
              <a:t>Hazard Analysis</a:t>
            </a:r>
            <a:br>
              <a:rPr lang="en-US" sz="4400" dirty="0" smtClean="0">
                <a:solidFill>
                  <a:srgbClr val="0000FF"/>
                </a:solidFill>
              </a:rPr>
            </a:br>
            <a:r>
              <a:rPr lang="en-US" sz="4400" dirty="0" smtClean="0">
                <a:solidFill>
                  <a:srgbClr val="0000FF"/>
                </a:solidFill>
              </a:rPr>
              <a:t> </a:t>
            </a:r>
          </a:p>
        </p:txBody>
      </p:sp>
      <p:sp>
        <p:nvSpPr>
          <p:cNvPr id="2051" name="Rectangle 3"/>
          <p:cNvSpPr>
            <a:spLocks noGrp="1" noChangeArrowheads="1"/>
          </p:cNvSpPr>
          <p:nvPr>
            <p:ph type="subTitle" idx="1"/>
          </p:nvPr>
        </p:nvSpPr>
        <p:spPr>
          <a:xfrm>
            <a:off x="4267200" y="3200400"/>
            <a:ext cx="3048000" cy="762000"/>
          </a:xfrm>
        </p:spPr>
        <p:txBody>
          <a:bodyPr/>
          <a:lstStyle/>
          <a:p>
            <a:pPr eaLnBrk="1" hangingPunct="1">
              <a:defRPr/>
            </a:pPr>
            <a:r>
              <a:rPr lang="en-US" sz="3200" dirty="0" smtClean="0">
                <a:solidFill>
                  <a:srgbClr val="0070C0"/>
                </a:solidFill>
              </a:rPr>
              <a:t>WAC 296-809</a:t>
            </a:r>
          </a:p>
        </p:txBody>
      </p:sp>
      <p:pic>
        <p:nvPicPr>
          <p:cNvPr id="24580" name="Picture 19"/>
          <p:cNvPicPr>
            <a:picLocks noChangeAspect="1" noChangeArrowheads="1"/>
          </p:cNvPicPr>
          <p:nvPr/>
        </p:nvPicPr>
        <p:blipFill>
          <a:blip r:embed="rId2" cstate="print"/>
          <a:srcRect/>
          <a:stretch>
            <a:fillRect/>
          </a:stretch>
        </p:blipFill>
        <p:spPr bwMode="auto">
          <a:xfrm>
            <a:off x="0" y="3962400"/>
            <a:ext cx="9144000" cy="1566863"/>
          </a:xfrm>
          <a:prstGeom prst="rect">
            <a:avLst/>
          </a:prstGeom>
          <a:noFill/>
          <a:ln w="9525">
            <a:noFill/>
            <a:miter lim="800000"/>
            <a:headEnd/>
            <a:tailEnd/>
          </a:ln>
        </p:spPr>
      </p:pic>
      <p:sp>
        <p:nvSpPr>
          <p:cNvPr id="24581" name="TextBox 9"/>
          <p:cNvSpPr txBox="1">
            <a:spLocks noChangeArrowheads="1"/>
          </p:cNvSpPr>
          <p:nvPr/>
        </p:nvSpPr>
        <p:spPr bwMode="auto">
          <a:xfrm>
            <a:off x="304800" y="6019800"/>
            <a:ext cx="2008883" cy="677108"/>
          </a:xfrm>
          <a:prstGeom prst="rect">
            <a:avLst/>
          </a:prstGeom>
          <a:noFill/>
          <a:ln w="9525">
            <a:noFill/>
            <a:miter lim="800000"/>
            <a:headEnd/>
            <a:tailEnd/>
          </a:ln>
        </p:spPr>
        <p:txBody>
          <a:bodyPr wrap="none">
            <a:spAutoFit/>
          </a:bodyPr>
          <a:lstStyle/>
          <a:p>
            <a:r>
              <a:rPr lang="en-US" sz="2000" dirty="0" smtClean="0">
                <a:solidFill>
                  <a:srgbClr val="003366"/>
                </a:solidFill>
              </a:rPr>
              <a:t>November 2019</a:t>
            </a:r>
            <a:endParaRPr lang="en-US" sz="2000" dirty="0">
              <a:solidFill>
                <a:srgbClr val="003366"/>
              </a:solidFill>
            </a:endParaRPr>
          </a:p>
          <a:p>
            <a:endParaRPr lang="en-US" dirty="0"/>
          </a:p>
        </p:txBody>
      </p:sp>
      <p:sp>
        <p:nvSpPr>
          <p:cNvPr id="24582" name="TextBox 10"/>
          <p:cNvSpPr txBox="1">
            <a:spLocks noChangeArrowheads="1"/>
          </p:cNvSpPr>
          <p:nvPr/>
        </p:nvSpPr>
        <p:spPr bwMode="auto">
          <a:xfrm>
            <a:off x="5410200" y="5638800"/>
            <a:ext cx="3544560" cy="1354217"/>
          </a:xfrm>
          <a:prstGeom prst="rect">
            <a:avLst/>
          </a:prstGeom>
          <a:noFill/>
          <a:ln w="9525">
            <a:noFill/>
            <a:miter lim="800000"/>
            <a:headEnd/>
            <a:tailEnd/>
          </a:ln>
        </p:spPr>
        <p:txBody>
          <a:bodyPr wrap="none">
            <a:spAutoFit/>
          </a:bodyPr>
          <a:lstStyle/>
          <a:p>
            <a:pPr>
              <a:spcBef>
                <a:spcPts val="600"/>
              </a:spcBef>
              <a:buFont typeface="Wingdings" pitchFamily="2" charset="2"/>
              <a:buNone/>
            </a:pPr>
            <a:r>
              <a:rPr lang="en-US" dirty="0">
                <a:solidFill>
                  <a:srgbClr val="003366"/>
                </a:solidFill>
              </a:rPr>
              <a:t>Jeff Spann	(</a:t>
            </a:r>
            <a:r>
              <a:rPr lang="en-US" dirty="0" smtClean="0">
                <a:solidFill>
                  <a:srgbClr val="003366"/>
                </a:solidFill>
              </a:rPr>
              <a:t>253)208-6829</a:t>
            </a:r>
            <a:endParaRPr lang="en-US" dirty="0">
              <a:solidFill>
                <a:srgbClr val="003366"/>
              </a:solidFill>
            </a:endParaRPr>
          </a:p>
          <a:p>
            <a:pPr>
              <a:spcBef>
                <a:spcPts val="600"/>
              </a:spcBef>
              <a:buFont typeface="Wingdings" pitchFamily="2" charset="2"/>
              <a:buNone/>
            </a:pPr>
            <a:r>
              <a:rPr lang="en-US" dirty="0">
                <a:solidFill>
                  <a:srgbClr val="003366"/>
                </a:solidFill>
              </a:rPr>
              <a:t>Industrial Hygiene Consultant</a:t>
            </a:r>
          </a:p>
          <a:p>
            <a:pPr>
              <a:spcBef>
                <a:spcPts val="600"/>
              </a:spcBef>
              <a:buFont typeface="Wingdings" pitchFamily="2" charset="2"/>
              <a:buNone/>
            </a:pPr>
            <a:r>
              <a:rPr lang="en-US" dirty="0">
                <a:solidFill>
                  <a:srgbClr val="003366"/>
                </a:solidFill>
              </a:rPr>
              <a:t>spaj235@lni.wa.gov</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381000"/>
            <a:ext cx="7772400" cy="609600"/>
          </a:xfrm>
        </p:spPr>
        <p:txBody>
          <a:bodyPr>
            <a:noAutofit/>
          </a:bodyPr>
          <a:lstStyle/>
          <a:p>
            <a:r>
              <a:rPr lang="en-US" b="1" dirty="0" smtClean="0">
                <a:solidFill>
                  <a:srgbClr val="7030A0"/>
                </a:solidFill>
              </a:rPr>
              <a:t>Limited ability to exit:</a:t>
            </a:r>
            <a:endParaRPr lang="en-US" sz="5400" b="1" dirty="0" smtClean="0">
              <a:solidFill>
                <a:srgbClr val="7030A0"/>
              </a:solidFill>
            </a:endParaRPr>
          </a:p>
        </p:txBody>
      </p:sp>
      <p:sp>
        <p:nvSpPr>
          <p:cNvPr id="34819" name="Rectangle 3"/>
          <p:cNvSpPr>
            <a:spLocks noGrp="1" noChangeArrowheads="1"/>
          </p:cNvSpPr>
          <p:nvPr>
            <p:ph type="body" idx="1"/>
          </p:nvPr>
        </p:nvSpPr>
        <p:spPr>
          <a:xfrm>
            <a:off x="457200" y="1272396"/>
            <a:ext cx="8153400" cy="4191000"/>
          </a:xfrm>
        </p:spPr>
        <p:txBody>
          <a:bodyPr>
            <a:noAutofit/>
          </a:bodyPr>
          <a:lstStyle/>
          <a:p>
            <a:pPr marL="0" indent="0">
              <a:spcBef>
                <a:spcPct val="5000"/>
              </a:spcBef>
              <a:buNone/>
            </a:pPr>
            <a:r>
              <a:rPr lang="en-US" dirty="0" smtClean="0">
                <a:solidFill>
                  <a:srgbClr val="0070C0"/>
                </a:solidFill>
              </a:rPr>
              <a:t>If you have to:</a:t>
            </a:r>
          </a:p>
          <a:p>
            <a:pPr lvl="1">
              <a:spcBef>
                <a:spcPct val="5000"/>
              </a:spcBef>
              <a:buFontTx/>
              <a:buChar char="•"/>
            </a:pPr>
            <a:r>
              <a:rPr lang="en-US" dirty="0" smtClean="0"/>
              <a:t>Crawl</a:t>
            </a:r>
          </a:p>
          <a:p>
            <a:pPr lvl="1">
              <a:spcBef>
                <a:spcPct val="5000"/>
              </a:spcBef>
              <a:buFontTx/>
              <a:buChar char="•"/>
            </a:pPr>
            <a:r>
              <a:rPr lang="en-US" dirty="0" smtClean="0"/>
              <a:t>Climb</a:t>
            </a:r>
          </a:p>
          <a:p>
            <a:pPr lvl="1">
              <a:spcBef>
                <a:spcPct val="5000"/>
              </a:spcBef>
              <a:buFontTx/>
              <a:buChar char="•"/>
            </a:pPr>
            <a:r>
              <a:rPr lang="en-US" dirty="0" smtClean="0"/>
              <a:t>Twist</a:t>
            </a:r>
          </a:p>
          <a:p>
            <a:pPr lvl="1">
              <a:spcBef>
                <a:spcPct val="5000"/>
              </a:spcBef>
              <a:buFontTx/>
              <a:buChar char="•"/>
            </a:pPr>
            <a:r>
              <a:rPr lang="en-US" dirty="0" smtClean="0">
                <a:solidFill>
                  <a:schemeClr val="tx2"/>
                </a:solidFill>
              </a:rPr>
              <a:t>Work around obstructions</a:t>
            </a:r>
          </a:p>
          <a:p>
            <a:pPr lvl="1">
              <a:spcBef>
                <a:spcPct val="5000"/>
              </a:spcBef>
              <a:buFontTx/>
              <a:buChar char="•"/>
            </a:pPr>
            <a:r>
              <a:rPr lang="en-US" dirty="0" smtClean="0"/>
              <a:t>Walk a long distance</a:t>
            </a:r>
          </a:p>
          <a:p>
            <a:pPr lvl="1">
              <a:spcBef>
                <a:spcPct val="5000"/>
              </a:spcBef>
              <a:buFontTx/>
              <a:buChar char="•"/>
            </a:pPr>
            <a:r>
              <a:rPr lang="en-US" dirty="0" smtClean="0"/>
              <a:t>Exert unusual effort </a:t>
            </a:r>
          </a:p>
          <a:p>
            <a:pPr lvl="1">
              <a:spcBef>
                <a:spcPct val="5000"/>
              </a:spcBef>
              <a:buFontTx/>
              <a:buChar char="•"/>
            </a:pPr>
            <a:r>
              <a:rPr lang="en-US" dirty="0" smtClean="0"/>
              <a:t>Pass through a narrow opening</a:t>
            </a:r>
          </a:p>
          <a:p>
            <a:pPr marL="0" indent="0">
              <a:spcBef>
                <a:spcPct val="5000"/>
              </a:spcBef>
              <a:buNone/>
            </a:pPr>
            <a:r>
              <a:rPr lang="en-US" sz="3200" dirty="0" smtClean="0">
                <a:solidFill>
                  <a:srgbClr val="0070C0"/>
                </a:solidFill>
              </a:rPr>
              <a:t>Or</a:t>
            </a:r>
          </a:p>
          <a:p>
            <a:pPr lvl="1">
              <a:spcBef>
                <a:spcPct val="5000"/>
              </a:spcBef>
              <a:buFontTx/>
              <a:buChar char="•"/>
            </a:pPr>
            <a:r>
              <a:rPr lang="en-US" dirty="0" smtClean="0"/>
              <a:t>If the opening may become sealed on its own</a:t>
            </a:r>
          </a:p>
          <a:p>
            <a:pPr lvl="1">
              <a:spcBef>
                <a:spcPct val="5000"/>
              </a:spcBef>
              <a:buFontTx/>
              <a:buChar char="•"/>
            </a:pPr>
            <a:endParaRPr lang="en-US" dirty="0" smtClean="0"/>
          </a:p>
        </p:txBody>
      </p:sp>
      <p:sp>
        <p:nvSpPr>
          <p:cNvPr id="30724" name="Rectangle 5"/>
          <p:cNvSpPr>
            <a:spLocks noChangeArrowheads="1"/>
          </p:cNvSpPr>
          <p:nvPr/>
        </p:nvSpPr>
        <p:spPr bwMode="auto">
          <a:xfrm>
            <a:off x="1524000" y="838200"/>
            <a:ext cx="7315200" cy="838200"/>
          </a:xfrm>
          <a:prstGeom prst="rect">
            <a:avLst/>
          </a:prstGeom>
          <a:noFill/>
          <a:ln w="9525">
            <a:noFill/>
            <a:miter lim="800000"/>
            <a:headEnd/>
            <a:tailEnd/>
          </a:ln>
        </p:spPr>
        <p:txBody>
          <a:bodyPr lIns="92075" tIns="46038" rIns="92075" bIns="46038"/>
          <a:lstStyle/>
          <a:p>
            <a:pPr eaLnBrk="0" hangingPunct="0">
              <a:spcBef>
                <a:spcPct val="20000"/>
              </a:spcBef>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1143000"/>
            <a:ext cx="4101982" cy="27432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0087" y="0"/>
            <a:ext cx="3095417" cy="46482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0570" y="1371600"/>
            <a:ext cx="2142857" cy="285714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8967" y="1"/>
            <a:ext cx="3965033" cy="297377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3046" y="1371600"/>
            <a:ext cx="3370954" cy="4514671"/>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5674" y="1"/>
            <a:ext cx="3428326" cy="4228742"/>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4651" y="0"/>
            <a:ext cx="3359349" cy="5029200"/>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4400" y="1257300"/>
            <a:ext cx="3741464" cy="3609975"/>
          </a:xfrm>
          <a:prstGeom prst="rect">
            <a:avLst/>
          </a:prstGeom>
        </p:spPr>
      </p:pic>
      <p:sp>
        <p:nvSpPr>
          <p:cNvPr id="11" name="Rectangle 10"/>
          <p:cNvSpPr/>
          <p:nvPr/>
        </p:nvSpPr>
        <p:spPr>
          <a:xfrm>
            <a:off x="5867400" y="5886271"/>
            <a:ext cx="3181500" cy="743129"/>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TextBox 9"/>
          <p:cNvSpPr txBox="1"/>
          <p:nvPr/>
        </p:nvSpPr>
        <p:spPr>
          <a:xfrm>
            <a:off x="685800" y="5517854"/>
            <a:ext cx="7399333" cy="1077218"/>
          </a:xfrm>
          <a:prstGeom prst="rect">
            <a:avLst/>
          </a:prstGeom>
          <a:noFill/>
        </p:spPr>
        <p:txBody>
          <a:bodyPr wrap="none" rtlCol="0">
            <a:spAutoFit/>
          </a:bodyPr>
          <a:lstStyle/>
          <a:p>
            <a:r>
              <a:rPr lang="en-US" sz="3200" dirty="0" smtClean="0">
                <a:solidFill>
                  <a:schemeClr val="accent2"/>
                </a:solidFill>
                <a:latin typeface="Times New Roman" panose="02020603050405020304" pitchFamily="18" charset="0"/>
                <a:cs typeface="Times New Roman" panose="02020603050405020304" pitchFamily="18" charset="0"/>
              </a:rPr>
              <a:t>ANYTHING THAT MAKES IT HARDER </a:t>
            </a:r>
          </a:p>
          <a:p>
            <a:pPr algn="ctr"/>
            <a:r>
              <a:rPr lang="en-US" sz="3200" dirty="0" smtClean="0">
                <a:solidFill>
                  <a:schemeClr val="accent2"/>
                </a:solidFill>
                <a:latin typeface="Times New Roman" panose="02020603050405020304" pitchFamily="18" charset="0"/>
                <a:cs typeface="Times New Roman" panose="02020603050405020304" pitchFamily="18" charset="0"/>
              </a:rPr>
              <a:t>TO RESCUE AN INJURED WORKER</a:t>
            </a:r>
            <a:endParaRPr lang="en-US" sz="3200"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177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4819">
                                            <p:txEl>
                                              <p:pRg st="2" end="2"/>
                                            </p:txEl>
                                          </p:spTgt>
                                        </p:tgtEl>
                                        <p:attrNameLst>
                                          <p:attrName>style.visibility</p:attrName>
                                        </p:attrNameLst>
                                      </p:cBhvr>
                                      <p:to>
                                        <p:strVal val="visible"/>
                                      </p:to>
                                    </p:set>
                                  </p:childTnLst>
                                </p:cTn>
                              </p:par>
                              <p:par>
                                <p:cTn id="14" presetID="10" presetClass="exit" presetSubtype="0" fill="hold"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4819">
                                            <p:txEl>
                                              <p:pRg st="3" end="3"/>
                                            </p:txEl>
                                          </p:spTgt>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4819">
                                            <p:txEl>
                                              <p:pRg st="4" end="4"/>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4819">
                                            <p:txEl>
                                              <p:pRg st="5" end="5"/>
                                            </p:txEl>
                                          </p:spTgt>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5"/>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819">
                                            <p:txEl>
                                              <p:pRg st="6" end="6"/>
                                            </p:txEl>
                                          </p:spTgt>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6"/>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4819">
                                            <p:txEl>
                                              <p:pRg st="7" end="7"/>
                                            </p:txEl>
                                          </p:spTgt>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7"/>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4819">
                                            <p:txEl>
                                              <p:pRg st="8" end="8"/>
                                            </p:txEl>
                                          </p:spTgt>
                                        </p:tgtEl>
                                        <p:attrNameLst>
                                          <p:attrName>style.visibility</p:attrName>
                                        </p:attrNameLst>
                                      </p:cBhvr>
                                      <p:to>
                                        <p:strVal val="visible"/>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childTnLst>
                          </p:cTn>
                        </p:par>
                        <p:par>
                          <p:cTn id="72" fill="hold">
                            <p:stCondLst>
                              <p:cond delay="500"/>
                            </p:stCondLst>
                            <p:childTnLst>
                              <p:par>
                                <p:cTn id="73" presetID="1" presetClass="entr" presetSubtype="0" fill="hold" nodeType="afterEffect">
                                  <p:stCondLst>
                                    <p:cond delay="300"/>
                                  </p:stCondLst>
                                  <p:childTnLst>
                                    <p:set>
                                      <p:cBhvr>
                                        <p:cTn id="74" dur="1" fill="hold">
                                          <p:stCondLst>
                                            <p:cond delay="0"/>
                                          </p:stCondLst>
                                        </p:cTn>
                                        <p:tgtEl>
                                          <p:spTgt spid="34819">
                                            <p:txEl>
                                              <p:pRg st="9" end="9"/>
                                            </p:txEl>
                                          </p:spTgt>
                                        </p:tgtEl>
                                        <p:attrNameLst>
                                          <p:attrName>style.visibility</p:attrName>
                                        </p:attrNameLst>
                                      </p:cBhvr>
                                      <p:to>
                                        <p:strVal val="visible"/>
                                      </p:to>
                                    </p:set>
                                  </p:childTnLst>
                                </p:cTn>
                              </p:par>
                            </p:childTnLst>
                          </p:cTn>
                        </p:par>
                        <p:par>
                          <p:cTn id="75" fill="hold">
                            <p:stCondLst>
                              <p:cond delay="800"/>
                            </p:stCondLst>
                            <p:childTnLst>
                              <p:par>
                                <p:cTn id="76" presetID="1" presetClass="entr" presetSubtype="0" fill="hold" nodeType="afterEffect">
                                  <p:stCondLst>
                                    <p:cond delay="1000"/>
                                  </p:stCondLst>
                                  <p:childTnLst>
                                    <p:set>
                                      <p:cBhvr>
                                        <p:cTn id="77" dur="1" fill="hold">
                                          <p:stCondLst>
                                            <p:cond delay="0"/>
                                          </p:stCondLst>
                                        </p:cTn>
                                        <p:tgtEl>
                                          <p:spTgt spid="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nebula.wsimg.com/413fa2e50ffaaacda9b7e6ec8dee2762?AccessKeyId=D7E51555563BC7C31A71&amp;disposition=0&amp;alloworigin=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0"/>
            <a:ext cx="6248400" cy="6477000"/>
          </a:xfrm>
          <a:prstGeom prst="rect">
            <a:avLst/>
          </a:prstGeom>
          <a:noFill/>
          <a:ln>
            <a:noFill/>
          </a:ln>
        </p:spPr>
      </p:pic>
    </p:spTree>
    <p:extLst>
      <p:ext uri="{BB962C8B-B14F-4D97-AF65-F5344CB8AC3E}">
        <p14:creationId xmlns:p14="http://schemas.microsoft.com/office/powerpoint/2010/main" val="33345384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batguys.com/images/bats/towerbats1.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p:spPr>
      </p:pic>
    </p:spTree>
    <p:extLst>
      <p:ext uri="{BB962C8B-B14F-4D97-AF65-F5344CB8AC3E}">
        <p14:creationId xmlns:p14="http://schemas.microsoft.com/office/powerpoint/2010/main" val="2211152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i.imgur.com/WPMHi6D.jpg?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p:spPr>
      </p:pic>
    </p:spTree>
    <p:extLst>
      <p:ext uri="{BB962C8B-B14F-4D97-AF65-F5344CB8AC3E}">
        <p14:creationId xmlns:p14="http://schemas.microsoft.com/office/powerpoint/2010/main" val="312287178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cdn2.bigcommerce.com/server2400/dbxs4hv/products/83/images/258/snakeout__85638.1355756729.1280.1280.jpg?c=2"/>
          <p:cNvPicPr/>
          <p:nvPr/>
        </p:nvPicPr>
        <p:blipFill>
          <a:blip r:embed="rId2">
            <a:extLst>
              <a:ext uri="{28A0092B-C50C-407E-A947-70E740481C1C}">
                <a14:useLocalDpi xmlns:a14="http://schemas.microsoft.com/office/drawing/2010/main" val="0"/>
              </a:ext>
            </a:extLst>
          </a:blip>
          <a:srcRect/>
          <a:stretch>
            <a:fillRect/>
          </a:stretch>
        </p:blipFill>
        <p:spPr bwMode="auto">
          <a:xfrm>
            <a:off x="1714500" y="571500"/>
            <a:ext cx="5715000" cy="5715000"/>
          </a:xfrm>
          <a:prstGeom prst="rect">
            <a:avLst/>
          </a:prstGeom>
          <a:noFill/>
          <a:ln>
            <a:noFill/>
          </a:ln>
        </p:spPr>
      </p:pic>
    </p:spTree>
    <p:extLst>
      <p:ext uri="{BB962C8B-B14F-4D97-AF65-F5344CB8AC3E}">
        <p14:creationId xmlns:p14="http://schemas.microsoft.com/office/powerpoint/2010/main" val="390869446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ronalderdrich.com/wp-content/uploads/galleries/post-13/full/0311_loc_BCJMerkelSnakeHunter00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8600"/>
            <a:ext cx="9144000" cy="6095999"/>
          </a:xfrm>
          <a:prstGeom prst="rect">
            <a:avLst/>
          </a:prstGeom>
          <a:noFill/>
          <a:ln>
            <a:noFill/>
          </a:ln>
        </p:spPr>
      </p:pic>
    </p:spTree>
    <p:extLst>
      <p:ext uri="{BB962C8B-B14F-4D97-AF65-F5344CB8AC3E}">
        <p14:creationId xmlns:p14="http://schemas.microsoft.com/office/powerpoint/2010/main" val="59120252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aaanimalcontrol.com/blog/rodentattic.jpg"/>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458200" cy="6705600"/>
          </a:xfrm>
          <a:prstGeom prst="rect">
            <a:avLst/>
          </a:prstGeom>
          <a:noFill/>
          <a:ln>
            <a:noFill/>
          </a:ln>
        </p:spPr>
      </p:pic>
    </p:spTree>
    <p:extLst>
      <p:ext uri="{BB962C8B-B14F-4D97-AF65-F5344CB8AC3E}">
        <p14:creationId xmlns:p14="http://schemas.microsoft.com/office/powerpoint/2010/main" val="309401556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153180"/>
            <a:ext cx="1981200" cy="523220"/>
          </a:xfrm>
          <a:prstGeom prst="rect">
            <a:avLst/>
          </a:prstGeom>
          <a:noFill/>
        </p:spPr>
        <p:txBody>
          <a:bodyPr wrap="square" rtlCol="0">
            <a:spAutoFit/>
          </a:bodyPr>
          <a:lstStyle/>
          <a:p>
            <a:r>
              <a:rPr lang="en-US" sz="2800" dirty="0" smtClean="0">
                <a:solidFill>
                  <a:srgbClr val="0070C0"/>
                </a:solidFill>
              </a:rPr>
              <a:t>Step 1:</a:t>
            </a:r>
            <a:endParaRPr lang="en-US" sz="2800" dirty="0">
              <a:solidFill>
                <a:srgbClr val="0070C0"/>
              </a:solidFill>
            </a:endParaRPr>
          </a:p>
        </p:txBody>
      </p:sp>
      <p:sp>
        <p:nvSpPr>
          <p:cNvPr id="3" name="TextBox 2"/>
          <p:cNvSpPr txBox="1"/>
          <p:nvPr/>
        </p:nvSpPr>
        <p:spPr>
          <a:xfrm>
            <a:off x="1981200" y="1143000"/>
            <a:ext cx="6942926" cy="523220"/>
          </a:xfrm>
          <a:prstGeom prst="rect">
            <a:avLst/>
          </a:prstGeom>
          <a:noFill/>
        </p:spPr>
        <p:txBody>
          <a:bodyPr wrap="none" rtlCol="0">
            <a:spAutoFit/>
          </a:bodyPr>
          <a:lstStyle/>
          <a:p>
            <a:r>
              <a:rPr lang="en-US" sz="2800" dirty="0">
                <a:solidFill>
                  <a:srgbClr val="7030A0"/>
                </a:solidFill>
              </a:rPr>
              <a:t>Facility managers identify confined spaces</a:t>
            </a:r>
          </a:p>
        </p:txBody>
      </p:sp>
      <p:sp>
        <p:nvSpPr>
          <p:cNvPr id="4" name="TextBox 3"/>
          <p:cNvSpPr txBox="1"/>
          <p:nvPr/>
        </p:nvSpPr>
        <p:spPr>
          <a:xfrm>
            <a:off x="1828800" y="457200"/>
            <a:ext cx="5525872" cy="523220"/>
          </a:xfrm>
          <a:prstGeom prst="rect">
            <a:avLst/>
          </a:prstGeom>
          <a:noFill/>
        </p:spPr>
        <p:txBody>
          <a:bodyPr wrap="none" rtlCol="0">
            <a:spAutoFit/>
          </a:bodyPr>
          <a:lstStyle/>
          <a:p>
            <a:r>
              <a:rPr lang="en-US" sz="2800" dirty="0" smtClean="0">
                <a:solidFill>
                  <a:srgbClr val="0000FF"/>
                </a:solidFill>
              </a:rPr>
              <a:t>Designing a Confined Space plan</a:t>
            </a:r>
            <a:endParaRPr lang="en-US" sz="2800" dirty="0">
              <a:solidFill>
                <a:srgbClr val="0000FF"/>
              </a:solidFill>
            </a:endParaRPr>
          </a:p>
        </p:txBody>
      </p:sp>
      <p:sp>
        <p:nvSpPr>
          <p:cNvPr id="5" name="TextBox 4"/>
          <p:cNvSpPr txBox="1"/>
          <p:nvPr/>
        </p:nvSpPr>
        <p:spPr>
          <a:xfrm>
            <a:off x="457200" y="1762780"/>
            <a:ext cx="1981200" cy="523220"/>
          </a:xfrm>
          <a:prstGeom prst="rect">
            <a:avLst/>
          </a:prstGeom>
          <a:noFill/>
        </p:spPr>
        <p:txBody>
          <a:bodyPr wrap="square" rtlCol="0">
            <a:spAutoFit/>
          </a:bodyPr>
          <a:lstStyle/>
          <a:p>
            <a:r>
              <a:rPr lang="en-US" sz="2800" dirty="0" smtClean="0">
                <a:solidFill>
                  <a:srgbClr val="0070C0"/>
                </a:solidFill>
              </a:rPr>
              <a:t>Step 1a:</a:t>
            </a:r>
            <a:endParaRPr lang="en-US" sz="2800" dirty="0">
              <a:solidFill>
                <a:srgbClr val="0070C0"/>
              </a:solidFill>
            </a:endParaRPr>
          </a:p>
        </p:txBody>
      </p:sp>
      <p:sp>
        <p:nvSpPr>
          <p:cNvPr id="6" name="TextBox 5"/>
          <p:cNvSpPr txBox="1"/>
          <p:nvPr/>
        </p:nvSpPr>
        <p:spPr>
          <a:xfrm>
            <a:off x="1981201" y="1752600"/>
            <a:ext cx="6477000" cy="954107"/>
          </a:xfrm>
          <a:prstGeom prst="rect">
            <a:avLst/>
          </a:prstGeom>
          <a:noFill/>
        </p:spPr>
        <p:txBody>
          <a:bodyPr wrap="square" rtlCol="0">
            <a:spAutoFit/>
          </a:bodyPr>
          <a:lstStyle/>
          <a:p>
            <a:r>
              <a:rPr lang="en-US" sz="2800" dirty="0">
                <a:solidFill>
                  <a:srgbClr val="7030A0"/>
                </a:solidFill>
              </a:rPr>
              <a:t>Assume that all confined spaces are Permit-Required</a:t>
            </a:r>
            <a:r>
              <a:rPr lang="en-US" sz="2800" dirty="0">
                <a:solidFill>
                  <a:schemeClr val="accent2"/>
                </a:solidFill>
              </a:rPr>
              <a:t> </a:t>
            </a:r>
            <a:endParaRPr lang="en-US" sz="2800" dirty="0">
              <a:solidFill>
                <a:srgbClr val="7030A0"/>
              </a:solidFill>
            </a:endParaRPr>
          </a:p>
        </p:txBody>
      </p:sp>
      <p:sp>
        <p:nvSpPr>
          <p:cNvPr id="7" name="TextBox 6"/>
          <p:cNvSpPr txBox="1"/>
          <p:nvPr/>
        </p:nvSpPr>
        <p:spPr>
          <a:xfrm>
            <a:off x="4800600" y="2183487"/>
            <a:ext cx="4026662" cy="523220"/>
          </a:xfrm>
          <a:prstGeom prst="rect">
            <a:avLst/>
          </a:prstGeom>
          <a:noFill/>
        </p:spPr>
        <p:txBody>
          <a:bodyPr wrap="square" rtlCol="0">
            <a:spAutoFit/>
          </a:bodyPr>
          <a:lstStyle/>
          <a:p>
            <a:r>
              <a:rPr lang="en-US" sz="2800" dirty="0" smtClean="0">
                <a:solidFill>
                  <a:schemeClr val="accent2"/>
                </a:solidFill>
              </a:rPr>
              <a:t>until </a:t>
            </a:r>
            <a:r>
              <a:rPr lang="en-US" sz="2800" dirty="0">
                <a:solidFill>
                  <a:schemeClr val="accent2"/>
                </a:solidFill>
              </a:rPr>
              <a:t>proven </a:t>
            </a:r>
            <a:r>
              <a:rPr lang="en-US" sz="2800" dirty="0" smtClean="0">
                <a:solidFill>
                  <a:schemeClr val="accent2"/>
                </a:solidFill>
              </a:rPr>
              <a:t>otherwise</a:t>
            </a:r>
            <a:endParaRPr lang="en-US" sz="2800" dirty="0">
              <a:solidFill>
                <a:schemeClr val="accent2"/>
              </a:solidFill>
            </a:endParaRPr>
          </a:p>
        </p:txBody>
      </p:sp>
      <p:sp>
        <p:nvSpPr>
          <p:cNvPr id="8" name="TextBox 7"/>
          <p:cNvSpPr txBox="1"/>
          <p:nvPr/>
        </p:nvSpPr>
        <p:spPr>
          <a:xfrm>
            <a:off x="457199" y="2905780"/>
            <a:ext cx="1981200" cy="523220"/>
          </a:xfrm>
          <a:prstGeom prst="rect">
            <a:avLst/>
          </a:prstGeom>
          <a:noFill/>
        </p:spPr>
        <p:txBody>
          <a:bodyPr wrap="square" rtlCol="0">
            <a:spAutoFit/>
          </a:bodyPr>
          <a:lstStyle/>
          <a:p>
            <a:r>
              <a:rPr lang="en-US" sz="2800" dirty="0" smtClean="0">
                <a:solidFill>
                  <a:srgbClr val="0070C0"/>
                </a:solidFill>
              </a:rPr>
              <a:t>Step </a:t>
            </a:r>
            <a:r>
              <a:rPr lang="en-US" sz="2800" dirty="0">
                <a:solidFill>
                  <a:srgbClr val="0070C0"/>
                </a:solidFill>
              </a:rPr>
              <a:t>2</a:t>
            </a:r>
            <a:r>
              <a:rPr lang="en-US" sz="2800" dirty="0" smtClean="0">
                <a:solidFill>
                  <a:srgbClr val="0070C0"/>
                </a:solidFill>
              </a:rPr>
              <a:t>:</a:t>
            </a:r>
            <a:endParaRPr lang="en-US" sz="2800" dirty="0">
              <a:solidFill>
                <a:srgbClr val="0070C0"/>
              </a:solidFill>
            </a:endParaRPr>
          </a:p>
        </p:txBody>
      </p:sp>
      <p:sp>
        <p:nvSpPr>
          <p:cNvPr id="9" name="TextBox 8"/>
          <p:cNvSpPr txBox="1"/>
          <p:nvPr/>
        </p:nvSpPr>
        <p:spPr>
          <a:xfrm>
            <a:off x="1981200" y="2895600"/>
            <a:ext cx="6477000" cy="523220"/>
          </a:xfrm>
          <a:prstGeom prst="rect">
            <a:avLst/>
          </a:prstGeom>
          <a:noFill/>
        </p:spPr>
        <p:txBody>
          <a:bodyPr wrap="square" rtlCol="0">
            <a:spAutoFit/>
          </a:bodyPr>
          <a:lstStyle/>
          <a:p>
            <a:r>
              <a:rPr lang="en-US" sz="2800" dirty="0" smtClean="0">
                <a:solidFill>
                  <a:srgbClr val="7030A0"/>
                </a:solidFill>
              </a:rPr>
              <a:t>Facility managers evaluate hazards</a:t>
            </a:r>
            <a:r>
              <a:rPr lang="en-US" sz="2800" dirty="0" smtClean="0">
                <a:solidFill>
                  <a:schemeClr val="accent2"/>
                </a:solidFill>
              </a:rPr>
              <a:t> </a:t>
            </a:r>
            <a:endParaRPr lang="en-US" sz="2800" dirty="0">
              <a:solidFill>
                <a:srgbClr val="7030A0"/>
              </a:solidFill>
            </a:endParaRPr>
          </a:p>
        </p:txBody>
      </p:sp>
      <p:sp>
        <p:nvSpPr>
          <p:cNvPr id="10" name="TextBox 9"/>
          <p:cNvSpPr txBox="1"/>
          <p:nvPr/>
        </p:nvSpPr>
        <p:spPr>
          <a:xfrm>
            <a:off x="1981200" y="3555087"/>
            <a:ext cx="6477000" cy="523220"/>
          </a:xfrm>
          <a:prstGeom prst="rect">
            <a:avLst/>
          </a:prstGeom>
          <a:noFill/>
        </p:spPr>
        <p:txBody>
          <a:bodyPr wrap="square" rtlCol="0">
            <a:spAutoFit/>
          </a:bodyPr>
          <a:lstStyle/>
          <a:p>
            <a:r>
              <a:rPr lang="en-US" sz="2800" dirty="0" smtClean="0">
                <a:solidFill>
                  <a:srgbClr val="7030A0"/>
                </a:solidFill>
              </a:rPr>
              <a:t>If no serious hazards: </a:t>
            </a:r>
            <a:r>
              <a:rPr lang="en-US" sz="2800" dirty="0" smtClean="0">
                <a:solidFill>
                  <a:schemeClr val="accent2"/>
                </a:solidFill>
              </a:rPr>
              <a:t> </a:t>
            </a:r>
            <a:endParaRPr lang="en-US" sz="2800" dirty="0">
              <a:solidFill>
                <a:srgbClr val="7030A0"/>
              </a:solidFill>
            </a:endParaRPr>
          </a:p>
        </p:txBody>
      </p:sp>
      <p:sp>
        <p:nvSpPr>
          <p:cNvPr id="11" name="TextBox 10"/>
          <p:cNvSpPr txBox="1"/>
          <p:nvPr/>
        </p:nvSpPr>
        <p:spPr>
          <a:xfrm>
            <a:off x="5574538" y="3544907"/>
            <a:ext cx="4026662" cy="523220"/>
          </a:xfrm>
          <a:prstGeom prst="rect">
            <a:avLst/>
          </a:prstGeom>
          <a:noFill/>
        </p:spPr>
        <p:txBody>
          <a:bodyPr wrap="square" rtlCol="0">
            <a:spAutoFit/>
          </a:bodyPr>
          <a:lstStyle/>
          <a:p>
            <a:r>
              <a:rPr lang="en-US" sz="2800" dirty="0" smtClean="0">
                <a:solidFill>
                  <a:schemeClr val="accent2"/>
                </a:solidFill>
              </a:rPr>
              <a:t>Non-permit space</a:t>
            </a:r>
            <a:endParaRPr lang="en-US" sz="2800" dirty="0">
              <a:solidFill>
                <a:schemeClr val="accent2"/>
              </a:solidFill>
            </a:endParaRPr>
          </a:p>
        </p:txBody>
      </p:sp>
      <p:sp>
        <p:nvSpPr>
          <p:cNvPr id="12" name="TextBox 11"/>
          <p:cNvSpPr txBox="1"/>
          <p:nvPr/>
        </p:nvSpPr>
        <p:spPr>
          <a:xfrm>
            <a:off x="457200" y="3544907"/>
            <a:ext cx="1981200" cy="523220"/>
          </a:xfrm>
          <a:prstGeom prst="rect">
            <a:avLst/>
          </a:prstGeom>
          <a:noFill/>
        </p:spPr>
        <p:txBody>
          <a:bodyPr wrap="square" rtlCol="0">
            <a:spAutoFit/>
          </a:bodyPr>
          <a:lstStyle/>
          <a:p>
            <a:r>
              <a:rPr lang="en-US" sz="2800" dirty="0" smtClean="0">
                <a:solidFill>
                  <a:srgbClr val="0070C0"/>
                </a:solidFill>
              </a:rPr>
              <a:t>Step 2a:</a:t>
            </a:r>
            <a:endParaRPr lang="en-US" sz="2800" dirty="0">
              <a:solidFill>
                <a:srgbClr val="0070C0"/>
              </a:solidFill>
            </a:endParaRPr>
          </a:p>
        </p:txBody>
      </p:sp>
      <p:sp>
        <p:nvSpPr>
          <p:cNvPr id="13" name="TextBox 12"/>
          <p:cNvSpPr txBox="1"/>
          <p:nvPr/>
        </p:nvSpPr>
        <p:spPr>
          <a:xfrm>
            <a:off x="457200" y="4164687"/>
            <a:ext cx="1981200" cy="523220"/>
          </a:xfrm>
          <a:prstGeom prst="rect">
            <a:avLst/>
          </a:prstGeom>
          <a:noFill/>
        </p:spPr>
        <p:txBody>
          <a:bodyPr wrap="square" rtlCol="0">
            <a:spAutoFit/>
          </a:bodyPr>
          <a:lstStyle/>
          <a:p>
            <a:r>
              <a:rPr lang="en-US" sz="2800" dirty="0" smtClean="0">
                <a:solidFill>
                  <a:srgbClr val="0070C0"/>
                </a:solidFill>
              </a:rPr>
              <a:t>Step </a:t>
            </a:r>
            <a:r>
              <a:rPr lang="en-US" sz="2800" dirty="0">
                <a:solidFill>
                  <a:srgbClr val="0070C0"/>
                </a:solidFill>
              </a:rPr>
              <a:t>3</a:t>
            </a:r>
            <a:r>
              <a:rPr lang="en-US" sz="2800" dirty="0" smtClean="0">
                <a:solidFill>
                  <a:srgbClr val="0070C0"/>
                </a:solidFill>
              </a:rPr>
              <a:t>:</a:t>
            </a:r>
            <a:endParaRPr lang="en-US" sz="2800" dirty="0">
              <a:solidFill>
                <a:srgbClr val="0070C0"/>
              </a:solidFill>
            </a:endParaRPr>
          </a:p>
        </p:txBody>
      </p:sp>
      <p:sp>
        <p:nvSpPr>
          <p:cNvPr id="14" name="TextBox 13"/>
          <p:cNvSpPr txBox="1"/>
          <p:nvPr/>
        </p:nvSpPr>
        <p:spPr>
          <a:xfrm>
            <a:off x="1981200" y="4191000"/>
            <a:ext cx="5373472" cy="954107"/>
          </a:xfrm>
          <a:prstGeom prst="rect">
            <a:avLst/>
          </a:prstGeom>
          <a:noFill/>
        </p:spPr>
        <p:txBody>
          <a:bodyPr wrap="square" rtlCol="0">
            <a:spAutoFit/>
          </a:bodyPr>
          <a:lstStyle/>
          <a:p>
            <a:r>
              <a:rPr lang="en-US" sz="2800" dirty="0" smtClean="0">
                <a:solidFill>
                  <a:srgbClr val="7030A0"/>
                </a:solidFill>
              </a:rPr>
              <a:t>Document </a:t>
            </a:r>
            <a:r>
              <a:rPr lang="en-US" sz="2800" dirty="0" smtClean="0">
                <a:solidFill>
                  <a:srgbClr val="7030A0"/>
                </a:solidFill>
              </a:rPr>
              <a:t>absence </a:t>
            </a:r>
            <a:r>
              <a:rPr lang="en-US" sz="2800" dirty="0" smtClean="0">
                <a:solidFill>
                  <a:srgbClr val="7030A0"/>
                </a:solidFill>
              </a:rPr>
              <a:t>of potential </a:t>
            </a:r>
            <a:endParaRPr lang="en-US" sz="2800" dirty="0" smtClean="0">
              <a:solidFill>
                <a:srgbClr val="7030A0"/>
              </a:solidFill>
            </a:endParaRPr>
          </a:p>
          <a:p>
            <a:r>
              <a:rPr lang="en-US" sz="2800" dirty="0" smtClean="0">
                <a:solidFill>
                  <a:srgbClr val="7030A0"/>
                </a:solidFill>
              </a:rPr>
              <a:t>serious </a:t>
            </a:r>
            <a:r>
              <a:rPr lang="en-US" sz="2800" dirty="0" smtClean="0">
                <a:solidFill>
                  <a:srgbClr val="7030A0"/>
                </a:solidFill>
              </a:rPr>
              <a:t>hazards</a:t>
            </a:r>
            <a:endParaRPr lang="en-US" sz="2800" dirty="0">
              <a:solidFill>
                <a:srgbClr val="7030A0"/>
              </a:solidFill>
            </a:endParaRPr>
          </a:p>
        </p:txBody>
      </p:sp>
      <p:sp>
        <p:nvSpPr>
          <p:cNvPr id="15" name="TextBox 14"/>
          <p:cNvSpPr txBox="1"/>
          <p:nvPr/>
        </p:nvSpPr>
        <p:spPr>
          <a:xfrm>
            <a:off x="1979456" y="5191780"/>
            <a:ext cx="5564344" cy="523220"/>
          </a:xfrm>
          <a:prstGeom prst="rect">
            <a:avLst/>
          </a:prstGeom>
          <a:noFill/>
        </p:spPr>
        <p:txBody>
          <a:bodyPr wrap="none" rtlCol="0">
            <a:spAutoFit/>
          </a:bodyPr>
          <a:lstStyle/>
          <a:p>
            <a:r>
              <a:rPr lang="en-US" sz="2800" dirty="0" smtClean="0">
                <a:solidFill>
                  <a:schemeClr val="accent2"/>
                </a:solidFill>
              </a:rPr>
              <a:t>or </a:t>
            </a:r>
            <a:r>
              <a:rPr lang="en-US" sz="2800" dirty="0" smtClean="0">
                <a:solidFill>
                  <a:schemeClr val="accent2"/>
                </a:solidFill>
              </a:rPr>
              <a:t>describe </a:t>
            </a:r>
            <a:r>
              <a:rPr lang="en-US" sz="2800" dirty="0" smtClean="0">
                <a:solidFill>
                  <a:schemeClr val="accent2"/>
                </a:solidFill>
              </a:rPr>
              <a:t>how </a:t>
            </a:r>
            <a:r>
              <a:rPr lang="en-US" sz="2800" dirty="0" smtClean="0">
                <a:solidFill>
                  <a:schemeClr val="accent2"/>
                </a:solidFill>
              </a:rPr>
              <a:t>to </a:t>
            </a:r>
            <a:r>
              <a:rPr lang="en-US" sz="2800" dirty="0" smtClean="0">
                <a:solidFill>
                  <a:schemeClr val="accent2"/>
                </a:solidFill>
              </a:rPr>
              <a:t>eliminate them</a:t>
            </a:r>
            <a:endParaRPr lang="en-US" sz="2800" dirty="0">
              <a:solidFill>
                <a:schemeClr val="accent2"/>
              </a:solidFill>
            </a:endParaRPr>
          </a:p>
        </p:txBody>
      </p:sp>
      <p:sp>
        <p:nvSpPr>
          <p:cNvPr id="16" name="TextBox 15"/>
          <p:cNvSpPr txBox="1"/>
          <p:nvPr/>
        </p:nvSpPr>
        <p:spPr>
          <a:xfrm>
            <a:off x="457200" y="5725180"/>
            <a:ext cx="1981200" cy="523220"/>
          </a:xfrm>
          <a:prstGeom prst="rect">
            <a:avLst/>
          </a:prstGeom>
          <a:noFill/>
        </p:spPr>
        <p:txBody>
          <a:bodyPr wrap="square" rtlCol="0">
            <a:spAutoFit/>
          </a:bodyPr>
          <a:lstStyle/>
          <a:p>
            <a:r>
              <a:rPr lang="en-US" sz="2800" dirty="0" smtClean="0">
                <a:solidFill>
                  <a:srgbClr val="0070C0"/>
                </a:solidFill>
              </a:rPr>
              <a:t>Step </a:t>
            </a:r>
            <a:r>
              <a:rPr lang="en-US" sz="2800" dirty="0" smtClean="0">
                <a:solidFill>
                  <a:srgbClr val="0070C0"/>
                </a:solidFill>
              </a:rPr>
              <a:t>4:</a:t>
            </a:r>
            <a:endParaRPr lang="en-US" sz="2800" dirty="0">
              <a:solidFill>
                <a:srgbClr val="0070C0"/>
              </a:solidFill>
            </a:endParaRPr>
          </a:p>
        </p:txBody>
      </p:sp>
      <p:sp>
        <p:nvSpPr>
          <p:cNvPr id="17" name="TextBox 16"/>
          <p:cNvSpPr txBox="1"/>
          <p:nvPr/>
        </p:nvSpPr>
        <p:spPr>
          <a:xfrm>
            <a:off x="1981200" y="5725180"/>
            <a:ext cx="2351413" cy="523220"/>
          </a:xfrm>
          <a:prstGeom prst="rect">
            <a:avLst/>
          </a:prstGeom>
          <a:noFill/>
        </p:spPr>
        <p:txBody>
          <a:bodyPr wrap="none" rtlCol="0">
            <a:spAutoFit/>
          </a:bodyPr>
          <a:lstStyle/>
          <a:p>
            <a:r>
              <a:rPr lang="en-US" sz="2800" dirty="0" smtClean="0">
                <a:solidFill>
                  <a:schemeClr val="accent2"/>
                </a:solidFill>
              </a:rPr>
              <a:t>Train workers</a:t>
            </a:r>
            <a:endParaRPr lang="en-US" sz="2800" dirty="0">
              <a:solidFill>
                <a:schemeClr val="accent2"/>
              </a:solidFill>
            </a:endParaRPr>
          </a:p>
        </p:txBody>
      </p:sp>
    </p:spTree>
    <p:extLst>
      <p:ext uri="{BB962C8B-B14F-4D97-AF65-F5344CB8AC3E}">
        <p14:creationId xmlns:p14="http://schemas.microsoft.com/office/powerpoint/2010/main" val="419428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28600"/>
            <a:ext cx="4768998" cy="584775"/>
          </a:xfrm>
          <a:prstGeom prst="rect">
            <a:avLst/>
          </a:prstGeom>
          <a:noFill/>
        </p:spPr>
        <p:txBody>
          <a:bodyPr wrap="none" rtlCol="0">
            <a:spAutoFit/>
          </a:bodyPr>
          <a:lstStyle/>
          <a:p>
            <a:r>
              <a:rPr lang="en-US" sz="3200" b="1" dirty="0" smtClean="0">
                <a:solidFill>
                  <a:srgbClr val="7030A0"/>
                </a:solidFill>
              </a:rPr>
              <a:t>POST WARNING SIGNS</a:t>
            </a:r>
            <a:endParaRPr lang="en-US" sz="3200" b="1" dirty="0">
              <a:solidFill>
                <a:srgbClr val="7030A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57275"/>
            <a:ext cx="3810000" cy="27527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030473"/>
            <a:ext cx="3198036" cy="239852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810000"/>
            <a:ext cx="4445000" cy="2667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398" y="3432082"/>
            <a:ext cx="3181202" cy="3187564"/>
          </a:xfrm>
          <a:prstGeom prst="rect">
            <a:avLst/>
          </a:prstGeom>
        </p:spPr>
      </p:pic>
    </p:spTree>
    <p:extLst>
      <p:ext uri="{BB962C8B-B14F-4D97-AF65-F5344CB8AC3E}">
        <p14:creationId xmlns:p14="http://schemas.microsoft.com/office/powerpoint/2010/main" val="351627861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Grp="1" noChangeArrowheads="1"/>
          </p:cNvSpPr>
          <p:nvPr>
            <p:ph type="title"/>
          </p:nvPr>
        </p:nvSpPr>
        <p:spPr>
          <a:xfrm>
            <a:off x="1371600" y="228600"/>
            <a:ext cx="7772400" cy="781050"/>
          </a:xfrm>
          <a:noFill/>
        </p:spPr>
        <p:txBody>
          <a:bodyPr/>
          <a:lstStyle/>
          <a:p>
            <a:pPr eaLnBrk="1" hangingPunct="1"/>
            <a:r>
              <a:rPr lang="en-US" smtClean="0"/>
              <a:t>Hazardous Atmospheres</a:t>
            </a:r>
          </a:p>
        </p:txBody>
      </p:sp>
      <p:sp>
        <p:nvSpPr>
          <p:cNvPr id="369667" name="Rectangle 1027"/>
          <p:cNvSpPr>
            <a:spLocks noGrp="1" noChangeArrowheads="1"/>
          </p:cNvSpPr>
          <p:nvPr>
            <p:ph type="body" idx="1"/>
          </p:nvPr>
        </p:nvSpPr>
        <p:spPr>
          <a:xfrm>
            <a:off x="533400" y="1524000"/>
            <a:ext cx="7772400" cy="4191000"/>
          </a:xfrm>
          <a:noFill/>
        </p:spPr>
        <p:txBody>
          <a:bodyPr/>
          <a:lstStyle/>
          <a:p>
            <a:pPr eaLnBrk="1" hangingPunct="1">
              <a:lnSpc>
                <a:spcPct val="80000"/>
              </a:lnSpc>
              <a:buFontTx/>
              <a:buChar char="•"/>
            </a:pPr>
            <a:r>
              <a:rPr lang="en-US" dirty="0" smtClean="0">
                <a:solidFill>
                  <a:srgbClr val="FF3300"/>
                </a:solidFill>
              </a:rPr>
              <a:t>Flammable or Explosive</a:t>
            </a:r>
          </a:p>
          <a:p>
            <a:pPr eaLnBrk="1" hangingPunct="1">
              <a:lnSpc>
                <a:spcPct val="80000"/>
              </a:lnSpc>
              <a:buFontTx/>
              <a:buChar char="•"/>
            </a:pPr>
            <a:endParaRPr lang="en-US" dirty="0" smtClean="0">
              <a:solidFill>
                <a:srgbClr val="FF3300"/>
              </a:solidFill>
            </a:endParaRPr>
          </a:p>
          <a:p>
            <a:pPr eaLnBrk="1" hangingPunct="1">
              <a:lnSpc>
                <a:spcPct val="80000"/>
              </a:lnSpc>
              <a:buFontTx/>
              <a:buChar char="•"/>
            </a:pPr>
            <a:r>
              <a:rPr lang="en-US" dirty="0" smtClean="0">
                <a:solidFill>
                  <a:srgbClr val="FF3300"/>
                </a:solidFill>
              </a:rPr>
              <a:t>Low or High concentrations of oxygen</a:t>
            </a:r>
          </a:p>
          <a:p>
            <a:pPr eaLnBrk="1" hangingPunct="1">
              <a:lnSpc>
                <a:spcPct val="80000"/>
              </a:lnSpc>
              <a:buFontTx/>
              <a:buChar char="•"/>
            </a:pPr>
            <a:endParaRPr lang="en-US" dirty="0" smtClean="0"/>
          </a:p>
          <a:p>
            <a:pPr eaLnBrk="1" hangingPunct="1">
              <a:lnSpc>
                <a:spcPct val="80000"/>
              </a:lnSpc>
              <a:buFontTx/>
              <a:buChar char="•"/>
            </a:pPr>
            <a:r>
              <a:rPr lang="en-US" dirty="0" smtClean="0">
                <a:solidFill>
                  <a:srgbClr val="FF3300"/>
                </a:solidFill>
              </a:rPr>
              <a:t>Toxic:</a:t>
            </a:r>
          </a:p>
          <a:p>
            <a:pPr eaLnBrk="1" hangingPunct="1">
              <a:lnSpc>
                <a:spcPct val="80000"/>
              </a:lnSpc>
              <a:buFontTx/>
              <a:buNone/>
            </a:pPr>
            <a:r>
              <a:rPr lang="en-US" dirty="0" smtClean="0">
                <a:solidFill>
                  <a:srgbClr val="FF3300"/>
                </a:solidFill>
              </a:rPr>
              <a:t>		“IDLH” </a:t>
            </a:r>
          </a:p>
          <a:p>
            <a:pPr eaLnBrk="1" hangingPunct="1">
              <a:lnSpc>
                <a:spcPct val="80000"/>
              </a:lnSpc>
              <a:buFontTx/>
              <a:buNone/>
            </a:pPr>
            <a:r>
              <a:rPr lang="en-US" dirty="0" smtClean="0">
                <a:solidFill>
                  <a:srgbClr val="FF3300"/>
                </a:solidFill>
              </a:rPr>
              <a:t>	         Immediately Dangerous to Life &amp; Health</a:t>
            </a:r>
            <a:endParaRPr lang="en-US" dirty="0" smtClean="0"/>
          </a:p>
          <a:p>
            <a:pPr eaLnBrk="1" hangingPunct="1">
              <a:lnSpc>
                <a:spcPct val="80000"/>
              </a:lnSpc>
              <a:buFontTx/>
              <a:buNone/>
            </a:pPr>
            <a:endParaRPr lang="en-US" dirty="0" smtClean="0">
              <a:solidFill>
                <a:srgbClr val="FF3300"/>
              </a:solidFill>
            </a:endParaRPr>
          </a:p>
          <a:p>
            <a:pPr eaLnBrk="1" hangingPunct="1">
              <a:lnSpc>
                <a:spcPct val="80000"/>
              </a:lnSpc>
              <a:buFontTx/>
              <a:buNone/>
            </a:pPr>
            <a:r>
              <a:rPr lang="en-US" dirty="0" smtClean="0">
                <a:solidFill>
                  <a:srgbClr val="FF3300"/>
                </a:solidFill>
              </a:rPr>
              <a:t>		above exposure limits</a:t>
            </a:r>
            <a:endParaRPr lang="en-US" dirty="0" smtClean="0"/>
          </a:p>
          <a:p>
            <a:pPr lvl="2" eaLnBrk="1" hangingPunct="1">
              <a:lnSpc>
                <a:spcPct val="80000"/>
              </a:lnSpc>
            </a:pPr>
            <a:endParaRPr lang="en-US" sz="18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6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1000" fill="hold"/>
                                        <p:tgtEl>
                                          <p:spTgt spid="369667">
                                            <p:txEl>
                                              <p:pRg st="0" end="0"/>
                                            </p:txEl>
                                          </p:spTgt>
                                        </p:tgtEl>
                                        <p:attrNameLst>
                                          <p:attrName>style.color</p:attrName>
                                        </p:attrNameLst>
                                      </p:cBhvr>
                                      <p:to>
                                        <a:schemeClr val="tx2"/>
                                      </p:to>
                                    </p:animClr>
                                  </p:childTnLst>
                                </p:cTn>
                              </p:par>
                              <p:par>
                                <p:cTn id="11" presetID="1" presetClass="entr" presetSubtype="0" fill="hold" nodeType="withEffect">
                                  <p:stCondLst>
                                    <p:cond delay="0"/>
                                  </p:stCondLst>
                                  <p:childTnLst>
                                    <p:set>
                                      <p:cBhvr>
                                        <p:cTn id="12" dur="1" fill="hold">
                                          <p:stCondLst>
                                            <p:cond delay="0"/>
                                          </p:stCondLst>
                                        </p:cTn>
                                        <p:tgtEl>
                                          <p:spTgt spid="36966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369667">
                                            <p:txEl>
                                              <p:pRg st="2" end="2"/>
                                            </p:txEl>
                                          </p:spTgt>
                                        </p:tgtEl>
                                        <p:attrNameLst>
                                          <p:attrName>style.color</p:attrName>
                                        </p:attrNameLst>
                                      </p:cBhvr>
                                      <p:to>
                                        <a:schemeClr val="tx2"/>
                                      </p:to>
                                    </p:animClr>
                                  </p:childTnLst>
                                </p:cTn>
                              </p:par>
                              <p:par>
                                <p:cTn id="17" presetID="1" presetClass="entr" presetSubtype="0" fill="hold" nodeType="withEffect">
                                  <p:stCondLst>
                                    <p:cond delay="0"/>
                                  </p:stCondLst>
                                  <p:childTnLst>
                                    <p:set>
                                      <p:cBhvr>
                                        <p:cTn id="18" dur="1" fill="hold">
                                          <p:stCondLst>
                                            <p:cond delay="0"/>
                                          </p:stCondLst>
                                        </p:cTn>
                                        <p:tgtEl>
                                          <p:spTgt spid="36966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966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9667">
                                            <p:txEl>
                                              <p:pRg st="6" end="6"/>
                                            </p:txEl>
                                          </p:spTgt>
                                        </p:tgtEl>
                                        <p:attrNameLst>
                                          <p:attrName>style.visibility</p:attrName>
                                        </p:attrNameLst>
                                      </p:cBhvr>
                                      <p:to>
                                        <p:strVal val="visible"/>
                                      </p:to>
                                    </p:set>
                                    <p:animEffect transition="in" filter="fade">
                                      <p:cBhvr>
                                        <p:cTn id="27" dur="1000"/>
                                        <p:tgtEl>
                                          <p:spTgt spid="369667">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696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62000" y="228600"/>
            <a:ext cx="7772400" cy="1143000"/>
          </a:xfrm>
        </p:spPr>
        <p:txBody>
          <a:bodyPr/>
          <a:lstStyle/>
          <a:p>
            <a:pPr algn="ctr" eaLnBrk="1" hangingPunct="1"/>
            <a:r>
              <a:rPr lang="en-US" smtClean="0"/>
              <a:t>“above exposure limits”</a:t>
            </a:r>
          </a:p>
        </p:txBody>
      </p:sp>
      <p:sp>
        <p:nvSpPr>
          <p:cNvPr id="438275" name="Rectangle 3"/>
          <p:cNvSpPr>
            <a:spLocks noGrp="1" noChangeArrowheads="1"/>
          </p:cNvSpPr>
          <p:nvPr>
            <p:ph type="body" idx="1"/>
          </p:nvPr>
        </p:nvSpPr>
        <p:spPr>
          <a:xfrm>
            <a:off x="838200" y="1676400"/>
            <a:ext cx="7772400" cy="4876800"/>
          </a:xfrm>
        </p:spPr>
        <p:txBody>
          <a:bodyPr/>
          <a:lstStyle/>
          <a:p>
            <a:pPr eaLnBrk="1" hangingPunct="1">
              <a:buFont typeface="Wingdings" pitchFamily="2" charset="2"/>
              <a:buNone/>
            </a:pPr>
            <a:r>
              <a:rPr lang="en-US" dirty="0" smtClean="0">
                <a:solidFill>
                  <a:srgbClr val="FF3300"/>
                </a:solidFill>
              </a:rPr>
              <a:t>If expected exposure may cause:</a:t>
            </a:r>
          </a:p>
          <a:p>
            <a:pPr eaLnBrk="1" hangingPunct="1">
              <a:buFont typeface="Wingdings" pitchFamily="2" charset="2"/>
              <a:buNone/>
            </a:pPr>
            <a:r>
              <a:rPr lang="en-US" dirty="0" smtClean="0">
                <a:solidFill>
                  <a:srgbClr val="FF3300"/>
                </a:solidFill>
              </a:rPr>
              <a:t>		Incapacitation</a:t>
            </a:r>
          </a:p>
          <a:p>
            <a:pPr eaLnBrk="1" hangingPunct="1">
              <a:buFontTx/>
              <a:buNone/>
            </a:pPr>
            <a:r>
              <a:rPr lang="en-US" dirty="0" smtClean="0">
                <a:solidFill>
                  <a:srgbClr val="FF3300"/>
                </a:solidFill>
              </a:rPr>
              <a:t>		Serious delayed health hazard</a:t>
            </a:r>
          </a:p>
          <a:p>
            <a:pPr eaLnBrk="1" hangingPunct="1">
              <a:buFont typeface="Wingdings" pitchFamily="2" charset="2"/>
              <a:buNone/>
            </a:pPr>
            <a:r>
              <a:rPr lang="en-US" dirty="0" smtClean="0">
                <a:solidFill>
                  <a:srgbClr val="FF3300"/>
                </a:solidFill>
              </a:rPr>
              <a:t>Look at MSDS, DOSH Permissible Exposure Limits</a:t>
            </a:r>
            <a:r>
              <a:rPr lang="en-US" dirty="0" smtClean="0"/>
              <a:t> </a:t>
            </a:r>
            <a:r>
              <a:rPr lang="en-US" dirty="0" smtClean="0">
                <a:solidFill>
                  <a:srgbClr val="FF3300"/>
                </a:solidFill>
              </a:rPr>
              <a:t>(PELs)</a:t>
            </a:r>
          </a:p>
          <a:p>
            <a:pPr eaLnBrk="1" hangingPunct="1">
              <a:buFont typeface="Wingdings" pitchFamily="2" charset="2"/>
              <a:buNone/>
            </a:pPr>
            <a:r>
              <a:rPr lang="en-US" dirty="0" smtClean="0">
                <a:solidFill>
                  <a:srgbClr val="FF0000"/>
                </a:solidFill>
              </a:rPr>
              <a:t>Compare to Short-Term Exposure Limits   (STELs) </a:t>
            </a:r>
          </a:p>
          <a:p>
            <a:pPr eaLnBrk="1" hangingPunct="1">
              <a:buFont typeface="Wingdings" pitchFamily="2" charset="2"/>
              <a:buNone/>
            </a:pPr>
            <a:r>
              <a:rPr lang="en-US" dirty="0" smtClean="0">
                <a:solidFill>
                  <a:schemeClr val="tx2"/>
                </a:solidFill>
              </a:rPr>
              <a:t>		</a:t>
            </a:r>
            <a:r>
              <a:rPr lang="en-US" dirty="0" smtClean="0">
                <a:solidFill>
                  <a:srgbClr val="FF3300"/>
                </a:solidFill>
              </a:rPr>
              <a:t>and Ceiling (C) Limits</a:t>
            </a:r>
          </a:p>
          <a:p>
            <a:pPr eaLnBrk="1" hangingPunct="1">
              <a:buFont typeface="Wingdings" pitchFamily="2" charset="2"/>
              <a:buNone/>
            </a:pPr>
            <a:endParaRPr lang="en-US" dirty="0" smtClean="0">
              <a:solidFill>
                <a:srgbClr val="CC009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82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1000" fill="hold"/>
                                        <p:tgtEl>
                                          <p:spTgt spid="438275">
                                            <p:txEl>
                                              <p:pRg st="0" end="0"/>
                                            </p:txEl>
                                          </p:spTgt>
                                        </p:tgtEl>
                                        <p:attrNameLst>
                                          <p:attrName>style.color</p:attrName>
                                        </p:attrNameLst>
                                      </p:cBhvr>
                                      <p:to>
                                        <a:schemeClr val="tx2"/>
                                      </p:to>
                                    </p:animClr>
                                  </p:childTnLst>
                                </p:cTn>
                              </p:par>
                              <p:par>
                                <p:cTn id="11" presetID="1" presetClass="entr" presetSubtype="0" fill="hold" nodeType="withEffect">
                                  <p:stCondLst>
                                    <p:cond delay="0"/>
                                  </p:stCondLst>
                                  <p:childTnLst>
                                    <p:set>
                                      <p:cBhvr>
                                        <p:cTn id="12" dur="1" fill="hold">
                                          <p:stCondLst>
                                            <p:cond delay="0"/>
                                          </p:stCondLst>
                                        </p:cTn>
                                        <p:tgtEl>
                                          <p:spTgt spid="43827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1000" fill="hold"/>
                                        <p:tgtEl>
                                          <p:spTgt spid="438275">
                                            <p:txEl>
                                              <p:pRg st="1" end="1"/>
                                            </p:txEl>
                                          </p:spTgt>
                                        </p:tgtEl>
                                        <p:attrNameLst>
                                          <p:attrName>style.color</p:attrName>
                                        </p:attrNameLst>
                                      </p:cBhvr>
                                      <p:to>
                                        <a:schemeClr val="tx2"/>
                                      </p:to>
                                    </p:animClr>
                                  </p:childTnLst>
                                </p:cTn>
                              </p:par>
                              <p:par>
                                <p:cTn id="17" presetID="1" presetClass="entr" presetSubtype="0" fill="hold" nodeType="withEffect">
                                  <p:stCondLst>
                                    <p:cond delay="0"/>
                                  </p:stCondLst>
                                  <p:childTnLst>
                                    <p:set>
                                      <p:cBhvr>
                                        <p:cTn id="18" dur="1" fill="hold">
                                          <p:stCondLst>
                                            <p:cond delay="0"/>
                                          </p:stCondLst>
                                        </p:cTn>
                                        <p:tgtEl>
                                          <p:spTgt spid="43827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1000" fill="hold"/>
                                        <p:tgtEl>
                                          <p:spTgt spid="438275">
                                            <p:txEl>
                                              <p:pRg st="2" end="2"/>
                                            </p:txEl>
                                          </p:spTgt>
                                        </p:tgtEl>
                                        <p:attrNameLst>
                                          <p:attrName>style.color</p:attrName>
                                        </p:attrNameLst>
                                      </p:cBhvr>
                                      <p:to>
                                        <a:schemeClr val="tx2"/>
                                      </p:to>
                                    </p:animClr>
                                  </p:childTnLst>
                                </p:cTn>
                              </p:par>
                              <p:par>
                                <p:cTn id="23" presetID="1" presetClass="entr" presetSubtype="0" fill="hold" nodeType="withEffect">
                                  <p:stCondLst>
                                    <p:cond delay="0"/>
                                  </p:stCondLst>
                                  <p:childTnLst>
                                    <p:set>
                                      <p:cBhvr>
                                        <p:cTn id="24" dur="1" fill="hold">
                                          <p:stCondLst>
                                            <p:cond delay="0"/>
                                          </p:stCondLst>
                                        </p:cTn>
                                        <p:tgtEl>
                                          <p:spTgt spid="43827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8275">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82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descr="C:\attic and crawl\long way to walk Seattle tunn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7" y="866775"/>
            <a:ext cx="6829425" cy="512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597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838200" y="228600"/>
            <a:ext cx="7772400" cy="1143000"/>
          </a:xfrm>
        </p:spPr>
        <p:txBody>
          <a:bodyPr/>
          <a:lstStyle/>
          <a:p>
            <a:pPr algn="ctr" eaLnBrk="1" hangingPunct="1"/>
            <a:r>
              <a:rPr lang="en-US" smtClean="0"/>
              <a:t>Toxic Atmospheres</a:t>
            </a:r>
          </a:p>
        </p:txBody>
      </p:sp>
      <p:sp>
        <p:nvSpPr>
          <p:cNvPr id="374787" name="Rectangle 3"/>
          <p:cNvSpPr>
            <a:spLocks noGrp="1" noChangeArrowheads="1"/>
          </p:cNvSpPr>
          <p:nvPr>
            <p:ph type="body" idx="1"/>
          </p:nvPr>
        </p:nvSpPr>
        <p:spPr>
          <a:xfrm>
            <a:off x="838200" y="1676400"/>
            <a:ext cx="7772400" cy="4114800"/>
          </a:xfrm>
        </p:spPr>
        <p:txBody>
          <a:bodyPr/>
          <a:lstStyle/>
          <a:p>
            <a:pPr algn="ctr" eaLnBrk="1" hangingPunct="1">
              <a:buFont typeface="Wingdings" pitchFamily="2" charset="2"/>
              <a:buNone/>
            </a:pPr>
            <a:r>
              <a:rPr lang="en-US" smtClean="0">
                <a:solidFill>
                  <a:srgbClr val="CC0099"/>
                </a:solidFill>
              </a:rPr>
              <a:t>WHAT TO LOOK FOR:</a:t>
            </a:r>
          </a:p>
          <a:p>
            <a:pPr algn="ctr" eaLnBrk="1" hangingPunct="1">
              <a:buFont typeface="Wingdings" pitchFamily="2" charset="2"/>
              <a:buNone/>
            </a:pPr>
            <a:endParaRPr lang="en-US" smtClean="0"/>
          </a:p>
          <a:p>
            <a:pPr algn="ctr" eaLnBrk="1" hangingPunct="1">
              <a:buFont typeface="Wingdings" pitchFamily="2" charset="2"/>
              <a:buNone/>
            </a:pPr>
            <a:r>
              <a:rPr lang="en-US" smtClean="0">
                <a:solidFill>
                  <a:srgbClr val="FF3300"/>
                </a:solidFill>
              </a:rPr>
              <a:t>Something Already There</a:t>
            </a:r>
          </a:p>
          <a:p>
            <a:pPr algn="ctr" eaLnBrk="1" hangingPunct="1">
              <a:buFont typeface="Wingdings" pitchFamily="2" charset="2"/>
              <a:buNone/>
            </a:pPr>
            <a:endParaRPr lang="en-US" smtClean="0">
              <a:solidFill>
                <a:srgbClr val="FF3300"/>
              </a:solidFill>
            </a:endParaRPr>
          </a:p>
          <a:p>
            <a:pPr algn="ctr" eaLnBrk="1" hangingPunct="1">
              <a:buFont typeface="Wingdings" pitchFamily="2" charset="2"/>
              <a:buNone/>
            </a:pPr>
            <a:r>
              <a:rPr lang="en-US" smtClean="0">
                <a:solidFill>
                  <a:srgbClr val="FF3300"/>
                </a:solidFill>
              </a:rPr>
              <a:t>Something You Bring In</a:t>
            </a:r>
          </a:p>
          <a:p>
            <a:pPr algn="ctr" eaLnBrk="1" hangingPunct="1">
              <a:buFont typeface="Wingdings" pitchFamily="2" charset="2"/>
              <a:buNone/>
            </a:pPr>
            <a:endParaRPr lang="en-US" smtClean="0"/>
          </a:p>
          <a:p>
            <a:pPr algn="ctr" eaLnBrk="1" hangingPunct="1">
              <a:buFont typeface="Wingdings" pitchFamily="2" charset="2"/>
              <a:buNone/>
            </a:pPr>
            <a:r>
              <a:rPr lang="en-US" smtClean="0">
                <a:solidFill>
                  <a:srgbClr val="FF3300"/>
                </a:solidFill>
              </a:rPr>
              <a:t>Something You Generate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47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74787">
                                            <p:txEl>
                                              <p:pRg st="2" end="2"/>
                                            </p:txEl>
                                          </p:spTgt>
                                        </p:tgtEl>
                                        <p:attrNameLst>
                                          <p:attrName>style.visibility</p:attrName>
                                        </p:attrNameLst>
                                      </p:cBhvr>
                                      <p:to>
                                        <p:strVal val="visible"/>
                                      </p:to>
                                    </p:set>
                                    <p:animEffect transition="in" filter="fade">
                                      <p:cBhvr>
                                        <p:cTn id="11" dur="1000"/>
                                        <p:tgtEl>
                                          <p:spTgt spid="374787">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1000" fill="hold"/>
                                        <p:tgtEl>
                                          <p:spTgt spid="374787">
                                            <p:txEl>
                                              <p:pRg st="2" end="2"/>
                                            </p:txEl>
                                          </p:spTgt>
                                        </p:tgtEl>
                                        <p:attrNameLst>
                                          <p:attrName>style.color</p:attrName>
                                        </p:attrNameLst>
                                      </p:cBhvr>
                                      <p:to>
                                        <a:schemeClr val="tx2"/>
                                      </p:to>
                                    </p:animClr>
                                  </p:childTnLst>
                                </p:cTn>
                              </p:par>
                              <p:par>
                                <p:cTn id="16" presetID="10" presetClass="entr" presetSubtype="0" fill="hold" nodeType="withEffect">
                                  <p:stCondLst>
                                    <p:cond delay="0"/>
                                  </p:stCondLst>
                                  <p:childTnLst>
                                    <p:set>
                                      <p:cBhvr>
                                        <p:cTn id="17" dur="1" fill="hold">
                                          <p:stCondLst>
                                            <p:cond delay="0"/>
                                          </p:stCondLst>
                                        </p:cTn>
                                        <p:tgtEl>
                                          <p:spTgt spid="374787">
                                            <p:txEl>
                                              <p:pRg st="4" end="4"/>
                                            </p:txEl>
                                          </p:spTgt>
                                        </p:tgtEl>
                                        <p:attrNameLst>
                                          <p:attrName>style.visibility</p:attrName>
                                        </p:attrNameLst>
                                      </p:cBhvr>
                                      <p:to>
                                        <p:strVal val="visible"/>
                                      </p:to>
                                    </p:set>
                                    <p:animEffect transition="in" filter="fade">
                                      <p:cBhvr>
                                        <p:cTn id="18" dur="1000"/>
                                        <p:tgtEl>
                                          <p:spTgt spid="37478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1000" fill="hold"/>
                                        <p:tgtEl>
                                          <p:spTgt spid="374787">
                                            <p:txEl>
                                              <p:pRg st="4" end="4"/>
                                            </p:txEl>
                                          </p:spTgt>
                                        </p:tgtEl>
                                        <p:attrNameLst>
                                          <p:attrName>style.color</p:attrName>
                                        </p:attrNameLst>
                                      </p:cBhvr>
                                      <p:to>
                                        <a:schemeClr val="tx2"/>
                                      </p:to>
                                    </p:animClr>
                                  </p:childTnLst>
                                </p:cTn>
                              </p:par>
                              <p:par>
                                <p:cTn id="23" presetID="10" presetClass="entr" presetSubtype="0" fill="hold" nodeType="withEffect">
                                  <p:stCondLst>
                                    <p:cond delay="0"/>
                                  </p:stCondLst>
                                  <p:childTnLst>
                                    <p:set>
                                      <p:cBhvr>
                                        <p:cTn id="24" dur="1" fill="hold">
                                          <p:stCondLst>
                                            <p:cond delay="0"/>
                                          </p:stCondLst>
                                        </p:cTn>
                                        <p:tgtEl>
                                          <p:spTgt spid="374787">
                                            <p:txEl>
                                              <p:pRg st="6" end="6"/>
                                            </p:txEl>
                                          </p:spTgt>
                                        </p:tgtEl>
                                        <p:attrNameLst>
                                          <p:attrName>style.visibility</p:attrName>
                                        </p:attrNameLst>
                                      </p:cBhvr>
                                      <p:to>
                                        <p:strVal val="visible"/>
                                      </p:to>
                                    </p:set>
                                    <p:animEffect transition="in" filter="fade">
                                      <p:cBhvr>
                                        <p:cTn id="25" dur="1000"/>
                                        <p:tgtEl>
                                          <p:spTgt spid="3747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762000" y="304800"/>
            <a:ext cx="7772400" cy="1143000"/>
          </a:xfrm>
          <a:noFill/>
        </p:spPr>
        <p:txBody>
          <a:bodyPr lIns="90488" tIns="44450" rIns="90488" bIns="44450"/>
          <a:lstStyle/>
          <a:p>
            <a:pPr algn="ctr" eaLnBrk="1" hangingPunct="1"/>
            <a:r>
              <a:rPr lang="en-US" smtClean="0"/>
              <a:t>Toxic Atmospheres:</a:t>
            </a:r>
            <a:br>
              <a:rPr lang="en-US" smtClean="0"/>
            </a:br>
            <a:endParaRPr lang="en-US" smtClean="0">
              <a:solidFill>
                <a:srgbClr val="CC0099"/>
              </a:solidFill>
            </a:endParaRPr>
          </a:p>
        </p:txBody>
      </p:sp>
      <p:sp>
        <p:nvSpPr>
          <p:cNvPr id="397315" name="Rectangle 3"/>
          <p:cNvSpPr>
            <a:spLocks noGrp="1" noChangeArrowheads="1"/>
          </p:cNvSpPr>
          <p:nvPr>
            <p:ph type="body" idx="1"/>
          </p:nvPr>
        </p:nvSpPr>
        <p:spPr>
          <a:xfrm>
            <a:off x="1370013" y="1676400"/>
            <a:ext cx="7772400" cy="3886200"/>
          </a:xfrm>
          <a:noFill/>
        </p:spPr>
        <p:txBody>
          <a:bodyPr lIns="90488" tIns="44450" rIns="90488" bIns="44450"/>
          <a:lstStyle/>
          <a:p>
            <a:pPr eaLnBrk="1" hangingPunct="1">
              <a:buFontTx/>
              <a:buChar char="•"/>
            </a:pPr>
            <a:r>
              <a:rPr lang="en-US" smtClean="0">
                <a:solidFill>
                  <a:srgbClr val="FF3300"/>
                </a:solidFill>
              </a:rPr>
              <a:t>Something already there:</a:t>
            </a:r>
          </a:p>
          <a:p>
            <a:pPr lvl="2" eaLnBrk="1" hangingPunct="1"/>
            <a:r>
              <a:rPr lang="en-US" smtClean="0">
                <a:solidFill>
                  <a:srgbClr val="FF3300"/>
                </a:solidFill>
              </a:rPr>
              <a:t>Leftover solvents etc.</a:t>
            </a:r>
          </a:p>
          <a:p>
            <a:pPr lvl="2" eaLnBrk="1" hangingPunct="1"/>
            <a:r>
              <a:rPr lang="en-US" smtClean="0">
                <a:solidFill>
                  <a:srgbClr val="FF3300"/>
                </a:solidFill>
              </a:rPr>
              <a:t>Decomposition of materials in the confined space</a:t>
            </a:r>
          </a:p>
          <a:p>
            <a:pPr eaLnBrk="1" hangingPunct="1">
              <a:buFontTx/>
              <a:buChar char="•"/>
            </a:pPr>
            <a:r>
              <a:rPr lang="en-US" smtClean="0">
                <a:solidFill>
                  <a:srgbClr val="FF3300"/>
                </a:solidFill>
              </a:rPr>
              <a:t>Your work in a confined space:</a:t>
            </a:r>
          </a:p>
          <a:p>
            <a:pPr lvl="2" eaLnBrk="1" hangingPunct="1"/>
            <a:r>
              <a:rPr lang="en-US" smtClean="0">
                <a:solidFill>
                  <a:srgbClr val="FF3300"/>
                </a:solidFill>
              </a:rPr>
              <a:t>Sealing, bonding, melting</a:t>
            </a:r>
          </a:p>
          <a:p>
            <a:pPr lvl="2" eaLnBrk="1" hangingPunct="1"/>
            <a:r>
              <a:rPr lang="en-US" smtClean="0">
                <a:solidFill>
                  <a:srgbClr val="FF3300"/>
                </a:solidFill>
              </a:rPr>
              <a:t>Welding, cutting, brazing, soldering</a:t>
            </a:r>
          </a:p>
          <a:p>
            <a:pPr lvl="2" eaLnBrk="1" hangingPunct="1"/>
            <a:r>
              <a:rPr lang="en-US" smtClean="0">
                <a:solidFill>
                  <a:srgbClr val="FF3300"/>
                </a:solidFill>
              </a:rPr>
              <a:t>Painting, scraping, sanding, degreasing</a:t>
            </a:r>
          </a:p>
          <a:p>
            <a:pPr lvl="2" eaLnBrk="1" hangingPunct="1"/>
            <a:r>
              <a:rPr lang="en-US" smtClean="0">
                <a:solidFill>
                  <a:srgbClr val="FF3300"/>
                </a:solidFill>
              </a:rPr>
              <a:t>Engine exhaust</a:t>
            </a:r>
          </a:p>
          <a:p>
            <a:pPr lvl="2" eaLnBrk="1" hangingPunct="1"/>
            <a:endParaRPr lang="en-US" smtClean="0">
              <a:solidFill>
                <a:srgbClr val="FF3300"/>
              </a:solidFill>
            </a:endParaRPr>
          </a:p>
        </p:txBody>
      </p:sp>
      <p:sp>
        <p:nvSpPr>
          <p:cNvPr id="397316" name="Text Box 4"/>
          <p:cNvSpPr txBox="1">
            <a:spLocks noChangeArrowheads="1"/>
          </p:cNvSpPr>
          <p:nvPr/>
        </p:nvSpPr>
        <p:spPr bwMode="auto">
          <a:xfrm>
            <a:off x="3962400" y="762000"/>
            <a:ext cx="2046288" cy="828675"/>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4400">
                <a:solidFill>
                  <a:srgbClr val="CC0099"/>
                </a:solidFill>
              </a:rPr>
              <a:t>Sources</a:t>
            </a:r>
          </a:p>
        </p:txBody>
      </p:sp>
      <p:sp>
        <p:nvSpPr>
          <p:cNvPr id="397317" name="Text Box 5"/>
          <p:cNvSpPr txBox="1">
            <a:spLocks noChangeArrowheads="1"/>
          </p:cNvSpPr>
          <p:nvPr/>
        </p:nvSpPr>
        <p:spPr bwMode="auto">
          <a:xfrm>
            <a:off x="1219200" y="5029200"/>
            <a:ext cx="7026275" cy="831639"/>
          </a:xfrm>
          <a:prstGeom prst="rect">
            <a:avLst/>
          </a:prstGeom>
          <a:noFill/>
          <a:ln w="9525">
            <a:noFill/>
            <a:miter lim="800000"/>
            <a:headEnd/>
            <a:tailEnd/>
          </a:ln>
        </p:spPr>
        <p:txBody>
          <a:bodyPr lIns="92075" tIns="46038" rIns="92075" bIns="46038">
            <a:spAutoFit/>
          </a:bodyPr>
          <a:lstStyle/>
          <a:p>
            <a:pPr algn="ctr">
              <a:buFontTx/>
              <a:buChar char="•"/>
            </a:pPr>
            <a:r>
              <a:rPr lang="en-US" sz="2400" dirty="0">
                <a:solidFill>
                  <a:srgbClr val="7030A0"/>
                </a:solidFill>
              </a:rPr>
              <a:t>Contaminated air caused by other workers outside your confined space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7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97315">
                                            <p:txEl>
                                              <p:pRg st="0" end="0"/>
                                            </p:txEl>
                                          </p:spTgt>
                                        </p:tgtEl>
                                        <p:attrNameLst>
                                          <p:attrName>style.visibility</p:attrName>
                                        </p:attrNameLst>
                                      </p:cBhvr>
                                      <p:to>
                                        <p:strVal val="visible"/>
                                      </p:to>
                                    </p:set>
                                    <p:animEffect transition="in" filter="fade">
                                      <p:cBhvr>
                                        <p:cTn id="11" dur="1000"/>
                                        <p:tgtEl>
                                          <p:spTgt spid="39731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97315">
                                            <p:txEl>
                                              <p:pRg st="1" end="1"/>
                                            </p:txEl>
                                          </p:spTgt>
                                        </p:tgtEl>
                                        <p:attrNameLst>
                                          <p:attrName>style.visibility</p:attrName>
                                        </p:attrNameLst>
                                      </p:cBhvr>
                                      <p:to>
                                        <p:strVal val="visible"/>
                                      </p:to>
                                    </p:set>
                                    <p:animEffect transition="in" filter="fade">
                                      <p:cBhvr>
                                        <p:cTn id="16" dur="1000"/>
                                        <p:tgtEl>
                                          <p:spTgt spid="39731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7315">
                                            <p:txEl>
                                              <p:pRg st="2" end="2"/>
                                            </p:txEl>
                                          </p:spTgt>
                                        </p:tgtEl>
                                        <p:attrNameLst>
                                          <p:attrName>style.visibility</p:attrName>
                                        </p:attrNameLst>
                                      </p:cBhvr>
                                      <p:to>
                                        <p:strVal val="visible"/>
                                      </p:to>
                                    </p:set>
                                    <p:animEffect transition="in" filter="fade">
                                      <p:cBhvr>
                                        <p:cTn id="21" dur="1000"/>
                                        <p:tgtEl>
                                          <p:spTgt spid="39731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nodeType="clickEffect">
                                  <p:stCondLst>
                                    <p:cond delay="0"/>
                                  </p:stCondLst>
                                  <p:childTnLst>
                                    <p:animClr clrSpc="rgb" dir="cw">
                                      <p:cBhvr override="childStyle">
                                        <p:cTn id="25" dur="1000" fill="hold"/>
                                        <p:tgtEl>
                                          <p:spTgt spid="397315">
                                            <p:txEl>
                                              <p:pRg st="0" end="0"/>
                                            </p:txEl>
                                          </p:spTgt>
                                        </p:tgtEl>
                                        <p:attrNameLst>
                                          <p:attrName>style.color</p:attrName>
                                        </p:attrNameLst>
                                      </p:cBhvr>
                                      <p:to>
                                        <a:schemeClr val="tx2"/>
                                      </p:to>
                                    </p:animClr>
                                  </p:childTnLst>
                                </p:cTn>
                              </p:par>
                              <p:par>
                                <p:cTn id="26" presetID="3" presetClass="emph" presetSubtype="2" fill="hold" nodeType="withEffect">
                                  <p:stCondLst>
                                    <p:cond delay="0"/>
                                  </p:stCondLst>
                                  <p:childTnLst>
                                    <p:animClr clrSpc="rgb" dir="cw">
                                      <p:cBhvr override="childStyle">
                                        <p:cTn id="27" dur="2000" fill="hold"/>
                                        <p:tgtEl>
                                          <p:spTgt spid="397315">
                                            <p:txEl>
                                              <p:pRg st="1" end="1"/>
                                            </p:txEl>
                                          </p:spTgt>
                                        </p:tgtEl>
                                        <p:attrNameLst>
                                          <p:attrName>style.color</p:attrName>
                                        </p:attrNameLst>
                                      </p:cBhvr>
                                      <p:to>
                                        <a:schemeClr val="tx2"/>
                                      </p:to>
                                    </p:animClr>
                                  </p:childTnLst>
                                </p:cTn>
                              </p:par>
                              <p:par>
                                <p:cTn id="28" presetID="3" presetClass="emph" presetSubtype="2" fill="hold" nodeType="withEffect">
                                  <p:stCondLst>
                                    <p:cond delay="0"/>
                                  </p:stCondLst>
                                  <p:childTnLst>
                                    <p:animClr clrSpc="rgb" dir="cw">
                                      <p:cBhvr override="childStyle">
                                        <p:cTn id="29" dur="2000" fill="hold"/>
                                        <p:tgtEl>
                                          <p:spTgt spid="397315">
                                            <p:txEl>
                                              <p:pRg st="2" end="2"/>
                                            </p:txEl>
                                          </p:spTgt>
                                        </p:tgtEl>
                                        <p:attrNameLst>
                                          <p:attrName>style.color</p:attrName>
                                        </p:attrNameLst>
                                      </p:cBhvr>
                                      <p:to>
                                        <a:schemeClr val="tx2"/>
                                      </p:to>
                                    </p:animClr>
                                  </p:childTnLst>
                                </p:cTn>
                              </p:par>
                              <p:par>
                                <p:cTn id="30" presetID="10" presetClass="entr" presetSubtype="0" fill="hold" nodeType="withEffect">
                                  <p:stCondLst>
                                    <p:cond delay="0"/>
                                  </p:stCondLst>
                                  <p:childTnLst>
                                    <p:set>
                                      <p:cBhvr>
                                        <p:cTn id="31" dur="1" fill="hold">
                                          <p:stCondLst>
                                            <p:cond delay="0"/>
                                          </p:stCondLst>
                                        </p:cTn>
                                        <p:tgtEl>
                                          <p:spTgt spid="397315">
                                            <p:txEl>
                                              <p:pRg st="3" end="3"/>
                                            </p:txEl>
                                          </p:spTgt>
                                        </p:tgtEl>
                                        <p:attrNameLst>
                                          <p:attrName>style.visibility</p:attrName>
                                        </p:attrNameLst>
                                      </p:cBhvr>
                                      <p:to>
                                        <p:strVal val="visible"/>
                                      </p:to>
                                    </p:set>
                                    <p:animEffect transition="in" filter="fade">
                                      <p:cBhvr>
                                        <p:cTn id="32" dur="1000"/>
                                        <p:tgtEl>
                                          <p:spTgt spid="39731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7315">
                                            <p:txEl>
                                              <p:pRg st="4" end="4"/>
                                            </p:txEl>
                                          </p:spTgt>
                                        </p:tgtEl>
                                        <p:attrNameLst>
                                          <p:attrName>style.visibility</p:attrName>
                                        </p:attrNameLst>
                                      </p:cBhvr>
                                      <p:to>
                                        <p:strVal val="visible"/>
                                      </p:to>
                                    </p:set>
                                    <p:animEffect transition="in" filter="fade">
                                      <p:cBhvr>
                                        <p:cTn id="37" dur="1000"/>
                                        <p:tgtEl>
                                          <p:spTgt spid="39731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7315">
                                            <p:txEl>
                                              <p:pRg st="5" end="5"/>
                                            </p:txEl>
                                          </p:spTgt>
                                        </p:tgtEl>
                                        <p:attrNameLst>
                                          <p:attrName>style.visibility</p:attrName>
                                        </p:attrNameLst>
                                      </p:cBhvr>
                                      <p:to>
                                        <p:strVal val="visible"/>
                                      </p:to>
                                    </p:set>
                                    <p:animEffect transition="in" filter="fade">
                                      <p:cBhvr>
                                        <p:cTn id="42" dur="1000"/>
                                        <p:tgtEl>
                                          <p:spTgt spid="39731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97315">
                                            <p:txEl>
                                              <p:pRg st="6" end="6"/>
                                            </p:txEl>
                                          </p:spTgt>
                                        </p:tgtEl>
                                        <p:attrNameLst>
                                          <p:attrName>style.visibility</p:attrName>
                                        </p:attrNameLst>
                                      </p:cBhvr>
                                      <p:to>
                                        <p:strVal val="visible"/>
                                      </p:to>
                                    </p:set>
                                    <p:animEffect transition="in" filter="fade">
                                      <p:cBhvr>
                                        <p:cTn id="47" dur="1000"/>
                                        <p:tgtEl>
                                          <p:spTgt spid="39731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97315">
                                            <p:txEl>
                                              <p:pRg st="7" end="7"/>
                                            </p:txEl>
                                          </p:spTgt>
                                        </p:tgtEl>
                                        <p:attrNameLst>
                                          <p:attrName>style.visibility</p:attrName>
                                        </p:attrNameLst>
                                      </p:cBhvr>
                                      <p:to>
                                        <p:strVal val="visible"/>
                                      </p:to>
                                    </p:set>
                                    <p:animEffect transition="in" filter="fade">
                                      <p:cBhvr>
                                        <p:cTn id="52" dur="1000"/>
                                        <p:tgtEl>
                                          <p:spTgt spid="397315">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mph" presetSubtype="2" fill="hold" nodeType="clickEffect">
                                  <p:stCondLst>
                                    <p:cond delay="0"/>
                                  </p:stCondLst>
                                  <p:childTnLst>
                                    <p:animClr clrSpc="rgb" dir="cw">
                                      <p:cBhvr override="childStyle">
                                        <p:cTn id="56" dur="1000" fill="hold"/>
                                        <p:tgtEl>
                                          <p:spTgt spid="397315">
                                            <p:txEl>
                                              <p:pRg st="3" end="3"/>
                                            </p:txEl>
                                          </p:spTgt>
                                        </p:tgtEl>
                                        <p:attrNameLst>
                                          <p:attrName>style.color</p:attrName>
                                        </p:attrNameLst>
                                      </p:cBhvr>
                                      <p:to>
                                        <a:schemeClr val="tx2"/>
                                      </p:to>
                                    </p:animClr>
                                  </p:childTnLst>
                                </p:cTn>
                              </p:par>
                              <p:par>
                                <p:cTn id="57" presetID="3" presetClass="emph" presetSubtype="2" fill="hold" nodeType="withEffect">
                                  <p:stCondLst>
                                    <p:cond delay="0"/>
                                  </p:stCondLst>
                                  <p:childTnLst>
                                    <p:animClr clrSpc="rgb" dir="cw">
                                      <p:cBhvr override="childStyle">
                                        <p:cTn id="58" dur="2000" fill="hold"/>
                                        <p:tgtEl>
                                          <p:spTgt spid="397315">
                                            <p:txEl>
                                              <p:pRg st="4" end="4"/>
                                            </p:txEl>
                                          </p:spTgt>
                                        </p:tgtEl>
                                        <p:attrNameLst>
                                          <p:attrName>style.color</p:attrName>
                                        </p:attrNameLst>
                                      </p:cBhvr>
                                      <p:to>
                                        <a:schemeClr val="tx2"/>
                                      </p:to>
                                    </p:animClr>
                                  </p:childTnLst>
                                </p:cTn>
                              </p:par>
                              <p:par>
                                <p:cTn id="59" presetID="3" presetClass="emph" presetSubtype="2" fill="hold" nodeType="withEffect">
                                  <p:stCondLst>
                                    <p:cond delay="0"/>
                                  </p:stCondLst>
                                  <p:childTnLst>
                                    <p:animClr clrSpc="rgb" dir="cw">
                                      <p:cBhvr override="childStyle">
                                        <p:cTn id="60" dur="2000" fill="hold"/>
                                        <p:tgtEl>
                                          <p:spTgt spid="397315">
                                            <p:txEl>
                                              <p:pRg st="5" end="5"/>
                                            </p:txEl>
                                          </p:spTgt>
                                        </p:tgtEl>
                                        <p:attrNameLst>
                                          <p:attrName>style.color</p:attrName>
                                        </p:attrNameLst>
                                      </p:cBhvr>
                                      <p:to>
                                        <a:schemeClr val="tx2"/>
                                      </p:to>
                                    </p:animClr>
                                  </p:childTnLst>
                                </p:cTn>
                              </p:par>
                              <p:par>
                                <p:cTn id="61" presetID="3" presetClass="emph" presetSubtype="2" fill="hold" nodeType="withEffect">
                                  <p:stCondLst>
                                    <p:cond delay="0"/>
                                  </p:stCondLst>
                                  <p:childTnLst>
                                    <p:animClr clrSpc="rgb" dir="cw">
                                      <p:cBhvr override="childStyle">
                                        <p:cTn id="62" dur="2000" fill="hold"/>
                                        <p:tgtEl>
                                          <p:spTgt spid="397315">
                                            <p:txEl>
                                              <p:pRg st="6" end="6"/>
                                            </p:txEl>
                                          </p:spTgt>
                                        </p:tgtEl>
                                        <p:attrNameLst>
                                          <p:attrName>style.color</p:attrName>
                                        </p:attrNameLst>
                                      </p:cBhvr>
                                      <p:to>
                                        <a:schemeClr val="tx2"/>
                                      </p:to>
                                    </p:animClr>
                                  </p:childTnLst>
                                </p:cTn>
                              </p:par>
                              <p:par>
                                <p:cTn id="63" presetID="3" presetClass="emph" presetSubtype="2" fill="hold" nodeType="withEffect">
                                  <p:stCondLst>
                                    <p:cond delay="0"/>
                                  </p:stCondLst>
                                  <p:childTnLst>
                                    <p:animClr clrSpc="rgb" dir="cw">
                                      <p:cBhvr override="childStyle">
                                        <p:cTn id="64" dur="2000" fill="hold"/>
                                        <p:tgtEl>
                                          <p:spTgt spid="397315">
                                            <p:txEl>
                                              <p:pRg st="7" end="7"/>
                                            </p:txEl>
                                          </p:spTgt>
                                        </p:tgtEl>
                                        <p:attrNameLst>
                                          <p:attrName>style.color</p:attrName>
                                        </p:attrNameLst>
                                      </p:cBhvr>
                                      <p:to>
                                        <a:schemeClr val="tx2"/>
                                      </p:to>
                                    </p:animClr>
                                  </p:childTnLst>
                                </p:cTn>
                              </p:par>
                              <p:par>
                                <p:cTn id="65" presetID="1" presetClass="entr" presetSubtype="0" fill="hold" nodeType="withEffect">
                                  <p:stCondLst>
                                    <p:cond delay="0"/>
                                  </p:stCondLst>
                                  <p:childTnLst>
                                    <p:set>
                                      <p:cBhvr>
                                        <p:cTn id="66" dur="1" fill="hold">
                                          <p:stCondLst>
                                            <p:cond delay="0"/>
                                          </p:stCondLst>
                                        </p:cTn>
                                        <p:tgtEl>
                                          <p:spTgt spid="3973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370013" y="247650"/>
            <a:ext cx="5945187" cy="1143000"/>
          </a:xfrm>
        </p:spPr>
        <p:txBody>
          <a:bodyPr/>
          <a:lstStyle/>
          <a:p>
            <a:r>
              <a:rPr lang="en-US" smtClean="0"/>
              <a:t>Flammable Range	</a:t>
            </a:r>
          </a:p>
        </p:txBody>
      </p:sp>
      <p:sp>
        <p:nvSpPr>
          <p:cNvPr id="293891" name="Rectangle 3"/>
          <p:cNvSpPr>
            <a:spLocks noGrp="1" noChangeArrowheads="1"/>
          </p:cNvSpPr>
          <p:nvPr>
            <p:ph type="body" idx="1"/>
          </p:nvPr>
        </p:nvSpPr>
        <p:spPr>
          <a:xfrm>
            <a:off x="609600" y="1676400"/>
            <a:ext cx="7772400" cy="4114800"/>
          </a:xfrm>
        </p:spPr>
        <p:txBody>
          <a:bodyPr/>
          <a:lstStyle/>
          <a:p>
            <a:pPr>
              <a:buFont typeface="Wingdings" pitchFamily="2" charset="2"/>
              <a:buNone/>
            </a:pPr>
            <a:r>
              <a:rPr lang="en-US" dirty="0" smtClean="0">
                <a:solidFill>
                  <a:srgbClr val="FF3300"/>
                </a:solidFill>
              </a:rPr>
              <a:t>Lower flammable limit (LFL or LEL)</a:t>
            </a:r>
          </a:p>
          <a:p>
            <a:pPr>
              <a:buFont typeface="Wingdings" pitchFamily="2" charset="2"/>
              <a:buNone/>
            </a:pPr>
            <a:r>
              <a:rPr lang="en-US" dirty="0" smtClean="0"/>
              <a:t>		Proper fuel to air (oxygen) ratio</a:t>
            </a:r>
          </a:p>
          <a:p>
            <a:pPr>
              <a:buFont typeface="Wingdings" pitchFamily="2" charset="2"/>
              <a:buNone/>
            </a:pPr>
            <a:endParaRPr lang="en-US" dirty="0" smtClean="0"/>
          </a:p>
          <a:p>
            <a:pPr algn="ctr">
              <a:buFont typeface="Wingdings" pitchFamily="2" charset="2"/>
              <a:buNone/>
            </a:pPr>
            <a:r>
              <a:rPr lang="en-US" dirty="0" smtClean="0"/>
              <a:t>         below LEL, mixture is too lean</a:t>
            </a:r>
          </a:p>
          <a:p>
            <a:pPr algn="ctr">
              <a:buFont typeface="Wingdings" pitchFamily="2" charset="2"/>
              <a:buNone/>
            </a:pPr>
            <a:r>
              <a:rPr lang="en-US" dirty="0" smtClean="0"/>
              <a:t>(not enough fuel)</a:t>
            </a:r>
          </a:p>
          <a:p>
            <a:pPr>
              <a:buFont typeface="Wingdings" pitchFamily="2" charset="2"/>
              <a:buNone/>
            </a:pPr>
            <a:endParaRPr lang="en-US" dirty="0" smtClean="0"/>
          </a:p>
          <a:p>
            <a:pPr>
              <a:buNone/>
            </a:pPr>
            <a:r>
              <a:rPr lang="en-US" dirty="0">
                <a:solidFill>
                  <a:srgbClr val="FF3300"/>
                </a:solidFill>
              </a:rPr>
              <a:t>Hazardous atmosphere is</a:t>
            </a:r>
            <a:r>
              <a:rPr lang="en-US" dirty="0"/>
              <a:t> </a:t>
            </a:r>
            <a:r>
              <a:rPr lang="en-US" dirty="0">
                <a:solidFill>
                  <a:srgbClr val="CC0099"/>
                </a:solidFill>
              </a:rPr>
              <a:t>10% of LEL</a:t>
            </a:r>
            <a:endParaRPr lang="en-US" dirty="0" smtClean="0"/>
          </a:p>
        </p:txBody>
      </p:sp>
    </p:spTree>
    <p:extLst>
      <p:ext uri="{BB962C8B-B14F-4D97-AF65-F5344CB8AC3E}">
        <p14:creationId xmlns:p14="http://schemas.microsoft.com/office/powerpoint/2010/main" val="37969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8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8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38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38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746125" y="184150"/>
            <a:ext cx="184150" cy="561975"/>
          </a:xfrm>
          <a:prstGeom prst="rect">
            <a:avLst/>
          </a:prstGeom>
          <a:noFill/>
          <a:ln w="9525">
            <a:noFill/>
            <a:miter lim="800000"/>
            <a:headEnd/>
            <a:tailEnd/>
          </a:ln>
        </p:spPr>
        <p:txBody>
          <a:bodyPr wrap="none" lIns="92075" tIns="46038" rIns="92075" bIns="46038">
            <a:spAutoFit/>
          </a:bodyPr>
          <a:lstStyle/>
          <a:p>
            <a:pPr>
              <a:buFont typeface="Wingdings" pitchFamily="2" charset="2"/>
              <a:buNone/>
            </a:pPr>
            <a:endParaRPr lang="en-US"/>
          </a:p>
        </p:txBody>
      </p:sp>
      <p:sp>
        <p:nvSpPr>
          <p:cNvPr id="53251" name="Text Box 3"/>
          <p:cNvSpPr txBox="1">
            <a:spLocks noChangeArrowheads="1"/>
          </p:cNvSpPr>
          <p:nvPr/>
        </p:nvSpPr>
        <p:spPr bwMode="auto">
          <a:xfrm>
            <a:off x="669925" y="1771650"/>
            <a:ext cx="7331075" cy="579438"/>
          </a:xfrm>
          <a:prstGeom prst="rect">
            <a:avLst/>
          </a:prstGeom>
          <a:noFill/>
          <a:ln w="9525">
            <a:noFill/>
            <a:miter lim="800000"/>
            <a:headEnd/>
            <a:tailEnd/>
          </a:ln>
        </p:spPr>
        <p:txBody>
          <a:bodyPr lIns="92075" tIns="46038" rIns="92075" bIns="46038">
            <a:spAutoFit/>
          </a:bodyPr>
          <a:lstStyle/>
          <a:p>
            <a:pPr>
              <a:buFontTx/>
              <a:buChar char="•"/>
            </a:pPr>
            <a:r>
              <a:rPr lang="en-US" sz="3200">
                <a:solidFill>
                  <a:srgbClr val="CC3300"/>
                </a:solidFill>
              </a:rPr>
              <a:t> Low or High concentrations of oxygen</a:t>
            </a:r>
          </a:p>
        </p:txBody>
      </p:sp>
      <p:sp>
        <p:nvSpPr>
          <p:cNvPr id="53252" name="Text Box 4"/>
          <p:cNvSpPr txBox="1">
            <a:spLocks noChangeArrowheads="1"/>
          </p:cNvSpPr>
          <p:nvPr/>
        </p:nvSpPr>
        <p:spPr bwMode="auto">
          <a:xfrm>
            <a:off x="838200" y="381000"/>
            <a:ext cx="7200900" cy="828675"/>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4400">
                <a:solidFill>
                  <a:schemeClr val="tx2"/>
                </a:solidFill>
                <a:latin typeface="Bookman Old Style" pitchFamily="18" charset="0"/>
              </a:rPr>
              <a:t>Hazardous Atmospheres</a:t>
            </a:r>
          </a:p>
        </p:txBody>
      </p:sp>
      <p:sp>
        <p:nvSpPr>
          <p:cNvPr id="442373" name="Text Box 5"/>
          <p:cNvSpPr txBox="1">
            <a:spLocks noChangeArrowheads="1"/>
          </p:cNvSpPr>
          <p:nvPr/>
        </p:nvSpPr>
        <p:spPr bwMode="auto">
          <a:xfrm>
            <a:off x="609600" y="2622550"/>
            <a:ext cx="6776535" cy="462307"/>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2400" dirty="0">
                <a:solidFill>
                  <a:srgbClr val="FF3300"/>
                </a:solidFill>
              </a:rPr>
              <a:t>A confined space is hazardous if the air contains</a:t>
            </a:r>
          </a:p>
        </p:txBody>
      </p:sp>
      <p:sp>
        <p:nvSpPr>
          <p:cNvPr id="442374" name="Text Box 6"/>
          <p:cNvSpPr txBox="1">
            <a:spLocks noChangeArrowheads="1"/>
          </p:cNvSpPr>
          <p:nvPr/>
        </p:nvSpPr>
        <p:spPr bwMode="auto">
          <a:xfrm>
            <a:off x="1844675" y="3429000"/>
            <a:ext cx="3643626" cy="462307"/>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2400" dirty="0">
                <a:solidFill>
                  <a:srgbClr val="FF3300"/>
                </a:solidFill>
              </a:rPr>
              <a:t>Less than 19.5 % oxygen</a:t>
            </a:r>
          </a:p>
        </p:txBody>
      </p:sp>
      <p:sp>
        <p:nvSpPr>
          <p:cNvPr id="442375" name="Text Box 7"/>
          <p:cNvSpPr txBox="1">
            <a:spLocks noChangeArrowheads="1"/>
          </p:cNvSpPr>
          <p:nvPr/>
        </p:nvSpPr>
        <p:spPr bwMode="auto">
          <a:xfrm>
            <a:off x="3200400" y="4222750"/>
            <a:ext cx="647613" cy="462307"/>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2400" dirty="0">
                <a:solidFill>
                  <a:srgbClr val="FF3300"/>
                </a:solidFill>
              </a:rPr>
              <a:t>OR</a:t>
            </a:r>
          </a:p>
        </p:txBody>
      </p:sp>
      <p:sp>
        <p:nvSpPr>
          <p:cNvPr id="442376" name="Text Box 8"/>
          <p:cNvSpPr txBox="1">
            <a:spLocks noChangeArrowheads="1"/>
          </p:cNvSpPr>
          <p:nvPr/>
        </p:nvSpPr>
        <p:spPr bwMode="auto">
          <a:xfrm>
            <a:off x="1828800" y="4984750"/>
            <a:ext cx="3694922" cy="462307"/>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2400" dirty="0">
                <a:solidFill>
                  <a:srgbClr val="FF3300"/>
                </a:solidFill>
              </a:rPr>
              <a:t>More than 23.5 % oxygen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23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2374">
                                            <p:txEl>
                                              <p:pRg st="0" end="0"/>
                                            </p:txEl>
                                          </p:spTgt>
                                        </p:tgtEl>
                                        <p:attrNameLst>
                                          <p:attrName>style.visibility</p:attrName>
                                        </p:attrNameLst>
                                      </p:cBhvr>
                                      <p:to>
                                        <p:strVal val="visible"/>
                                      </p:to>
                                    </p:set>
                                    <p:animEffect transition="in" filter="fade">
                                      <p:cBhvr>
                                        <p:cTn id="11" dur="500"/>
                                        <p:tgtEl>
                                          <p:spTgt spid="442374">
                                            <p:txEl>
                                              <p:pRg st="0" end="0"/>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442375"/>
                                        </p:tgtEl>
                                        <p:attrNameLst>
                                          <p:attrName>style.visibility</p:attrName>
                                        </p:attrNameLst>
                                      </p:cBhvr>
                                      <p:to>
                                        <p:strVal val="visible"/>
                                      </p:to>
                                    </p:set>
                                    <p:animEffect transition="in" filter="fade">
                                      <p:cBhvr>
                                        <p:cTn id="15" dur="500"/>
                                        <p:tgtEl>
                                          <p:spTgt spid="442375"/>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442376"/>
                                        </p:tgtEl>
                                        <p:attrNameLst>
                                          <p:attrName>style.visibility</p:attrName>
                                        </p:attrNameLst>
                                      </p:cBhvr>
                                      <p:to>
                                        <p:strVal val="visible"/>
                                      </p:to>
                                    </p:set>
                                    <p:animEffect transition="in" filter="fade">
                                      <p:cBhvr>
                                        <p:cTn id="19" dur="500"/>
                                        <p:tgtEl>
                                          <p:spTgt spid="442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5" grpId="0"/>
      <p:bldP spid="44237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38200"/>
            <a:ext cx="7467600" cy="3508653"/>
          </a:xfrm>
          <a:prstGeom prst="rect">
            <a:avLst/>
          </a:prstGeom>
        </p:spPr>
        <p:txBody>
          <a:bodyPr>
            <a:spAutoFit/>
          </a:bodyPr>
          <a:lstStyle/>
          <a:p>
            <a:pPr algn="ctr">
              <a:buFont typeface="Wingdings" pitchFamily="2" charset="2"/>
              <a:buNone/>
              <a:defRPr/>
            </a:pPr>
            <a:r>
              <a:rPr lang="en-US" sz="4400" dirty="0">
                <a:solidFill>
                  <a:srgbClr val="7030A0"/>
                </a:solidFill>
              </a:rPr>
              <a:t>Causes of oxygen deficiency</a:t>
            </a:r>
            <a:endParaRPr lang="en-US" dirty="0"/>
          </a:p>
          <a:p>
            <a:pPr>
              <a:buFont typeface="Wingdings" pitchFamily="2" charset="2"/>
              <a:buNone/>
              <a:defRPr/>
            </a:pPr>
            <a:endParaRPr lang="en-US" dirty="0"/>
          </a:p>
          <a:p>
            <a:pPr marL="457200">
              <a:spcAft>
                <a:spcPts val="600"/>
              </a:spcAft>
              <a:buFont typeface="Wingdings" pitchFamily="2" charset="2"/>
              <a:buNone/>
              <a:defRPr/>
            </a:pPr>
            <a:r>
              <a:rPr lang="en-US" sz="2800" dirty="0">
                <a:solidFill>
                  <a:srgbClr val="0000FF"/>
                </a:solidFill>
              </a:rPr>
              <a:t>Combustion</a:t>
            </a:r>
          </a:p>
          <a:p>
            <a:pPr marL="457200">
              <a:spcAft>
                <a:spcPts val="600"/>
              </a:spcAft>
              <a:buFont typeface="Wingdings" pitchFamily="2" charset="2"/>
              <a:buNone/>
              <a:defRPr/>
            </a:pPr>
            <a:r>
              <a:rPr lang="en-US" sz="2800" dirty="0">
                <a:solidFill>
                  <a:srgbClr val="0000FF"/>
                </a:solidFill>
              </a:rPr>
              <a:t>Formation of rust</a:t>
            </a:r>
          </a:p>
          <a:p>
            <a:pPr marL="457200">
              <a:spcAft>
                <a:spcPts val="600"/>
              </a:spcAft>
              <a:buFont typeface="Wingdings" pitchFamily="2" charset="2"/>
              <a:buNone/>
              <a:defRPr/>
            </a:pPr>
            <a:r>
              <a:rPr lang="en-US" sz="2800" dirty="0">
                <a:solidFill>
                  <a:srgbClr val="0000FF"/>
                </a:solidFill>
              </a:rPr>
              <a:t>Decomposition of organic matter</a:t>
            </a:r>
          </a:p>
          <a:p>
            <a:pPr marL="457200">
              <a:spcAft>
                <a:spcPts val="600"/>
              </a:spcAft>
              <a:buFont typeface="Wingdings" pitchFamily="2" charset="2"/>
              <a:buNone/>
              <a:defRPr/>
            </a:pPr>
            <a:r>
              <a:rPr lang="en-US" sz="2800" dirty="0">
                <a:solidFill>
                  <a:srgbClr val="0000FF"/>
                </a:solidFill>
              </a:rPr>
              <a:t>Displacement by a heavy </a:t>
            </a:r>
            <a:r>
              <a:rPr lang="en-US" sz="2800" dirty="0" smtClean="0">
                <a:solidFill>
                  <a:srgbClr val="0000FF"/>
                </a:solidFill>
              </a:rPr>
              <a:t>gas or vapor</a:t>
            </a:r>
            <a:endParaRPr lang="en-US" sz="2800" dirty="0">
              <a:solidFill>
                <a:srgbClr val="0000FF"/>
              </a:solidFill>
            </a:endParaRPr>
          </a:p>
          <a:p>
            <a:pPr marL="457200">
              <a:spcAft>
                <a:spcPts val="600"/>
              </a:spcAft>
              <a:buFont typeface="Wingdings" pitchFamily="2" charset="2"/>
              <a:buNone/>
              <a:defRPr/>
            </a:pPr>
            <a:r>
              <a:rPr lang="en-US" sz="2800" dirty="0" err="1">
                <a:solidFill>
                  <a:srgbClr val="0000FF"/>
                </a:solidFill>
              </a:rPr>
              <a:t>Inerting</a:t>
            </a:r>
            <a:r>
              <a:rPr lang="en-US" sz="2800" dirty="0">
                <a:solidFill>
                  <a:srgbClr val="0000FF"/>
                </a:solidFill>
              </a:rPr>
              <a:t> a tank or pipe with nitrogen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a:xfrm>
            <a:off x="914400" y="0"/>
            <a:ext cx="6172200" cy="1143000"/>
          </a:xfrm>
        </p:spPr>
        <p:txBody>
          <a:bodyPr/>
          <a:lstStyle/>
          <a:p>
            <a:pPr eaLnBrk="1" hangingPunct="1"/>
            <a:r>
              <a:rPr lang="en-US" dirty="0" smtClean="0">
                <a:solidFill>
                  <a:srgbClr val="7030A0"/>
                </a:solidFill>
              </a:rPr>
              <a:t>Oxygen Deficiency</a:t>
            </a:r>
          </a:p>
        </p:txBody>
      </p:sp>
      <p:sp>
        <p:nvSpPr>
          <p:cNvPr id="62467" name="Text Box 4"/>
          <p:cNvSpPr txBox="1">
            <a:spLocks noChangeArrowheads="1"/>
          </p:cNvSpPr>
          <p:nvPr/>
        </p:nvSpPr>
        <p:spPr bwMode="auto">
          <a:xfrm>
            <a:off x="304800" y="1066800"/>
            <a:ext cx="8534400" cy="4862870"/>
          </a:xfrm>
          <a:prstGeom prst="rect">
            <a:avLst/>
          </a:prstGeom>
          <a:noFill/>
          <a:ln w="9525">
            <a:noFill/>
            <a:miter lim="800000"/>
            <a:headEnd/>
            <a:tailEnd/>
          </a:ln>
        </p:spPr>
        <p:txBody>
          <a:bodyPr>
            <a:spAutoFit/>
          </a:bodyPr>
          <a:lstStyle/>
          <a:p>
            <a:pPr>
              <a:spcBef>
                <a:spcPct val="50000"/>
              </a:spcBef>
              <a:buFont typeface="Wingdings" pitchFamily="2" charset="2"/>
              <a:buNone/>
            </a:pPr>
            <a:r>
              <a:rPr lang="en-US" sz="2000" u="sng" dirty="0">
                <a:latin typeface="Verdana" pitchFamily="34" charset="0"/>
              </a:rPr>
              <a:t>% Oxygen</a:t>
            </a:r>
            <a:r>
              <a:rPr lang="en-US" sz="2000" dirty="0">
                <a:latin typeface="Verdana" pitchFamily="34" charset="0"/>
              </a:rPr>
              <a:t>			</a:t>
            </a:r>
            <a:r>
              <a:rPr lang="en-US" sz="2000" u="sng" dirty="0">
                <a:latin typeface="Verdana" pitchFamily="34" charset="0"/>
              </a:rPr>
              <a:t>Symptoms</a:t>
            </a:r>
          </a:p>
          <a:p>
            <a:pPr>
              <a:spcBef>
                <a:spcPts val="1800"/>
              </a:spcBef>
              <a:buFont typeface="Wingdings" pitchFamily="2" charset="2"/>
              <a:buNone/>
            </a:pPr>
            <a:r>
              <a:rPr lang="en-US" sz="2000" dirty="0">
                <a:latin typeface="Verdana" pitchFamily="34" charset="0"/>
              </a:rPr>
              <a:t>19.5% - 16%	</a:t>
            </a:r>
            <a:r>
              <a:rPr lang="en-US" sz="2000" dirty="0" smtClean="0">
                <a:latin typeface="Verdana" pitchFamily="34" charset="0"/>
              </a:rPr>
              <a:t>	Fatigue</a:t>
            </a:r>
            <a:r>
              <a:rPr lang="en-US" sz="2000" dirty="0">
                <a:latin typeface="Verdana" pitchFamily="34" charset="0"/>
              </a:rPr>
              <a:t>, mild impaired coordination</a:t>
            </a:r>
          </a:p>
          <a:p>
            <a:pPr>
              <a:spcBef>
                <a:spcPts val="1800"/>
              </a:spcBef>
              <a:buFont typeface="Wingdings" pitchFamily="2" charset="2"/>
              <a:buNone/>
            </a:pPr>
            <a:r>
              <a:rPr lang="en-US" sz="2000" dirty="0">
                <a:latin typeface="Verdana" pitchFamily="34" charset="0"/>
              </a:rPr>
              <a:t>16% - 12%		Increased breathing rate and pulse;</a:t>
            </a:r>
          </a:p>
          <a:p>
            <a:pPr>
              <a:buFont typeface="Wingdings" pitchFamily="2" charset="2"/>
              <a:buNone/>
            </a:pPr>
            <a:r>
              <a:rPr lang="en-US" sz="2000" dirty="0">
                <a:latin typeface="Verdana" pitchFamily="34" charset="0"/>
              </a:rPr>
              <a:t>		 	impaired coordination, perception or 				judgment</a:t>
            </a:r>
          </a:p>
          <a:p>
            <a:pPr>
              <a:spcBef>
                <a:spcPts val="1800"/>
              </a:spcBef>
              <a:buFont typeface="Wingdings" pitchFamily="2" charset="2"/>
              <a:buNone/>
            </a:pPr>
            <a:r>
              <a:rPr lang="en-US" sz="2000" dirty="0">
                <a:latin typeface="Verdana" pitchFamily="34" charset="0"/>
              </a:rPr>
              <a:t>12% - 10%		Further increased breathing rate, blue 			</a:t>
            </a:r>
            <a:r>
              <a:rPr lang="en-US" sz="2000" dirty="0" smtClean="0">
                <a:latin typeface="Verdana" pitchFamily="34" charset="0"/>
              </a:rPr>
              <a:t>          lips</a:t>
            </a:r>
            <a:r>
              <a:rPr lang="en-US" sz="2000" dirty="0">
                <a:latin typeface="Verdana" pitchFamily="34" charset="0"/>
              </a:rPr>
              <a:t>, mental confusion</a:t>
            </a:r>
          </a:p>
          <a:p>
            <a:pPr>
              <a:spcBef>
                <a:spcPts val="1800"/>
              </a:spcBef>
              <a:buFont typeface="Wingdings" pitchFamily="2" charset="2"/>
              <a:buNone/>
            </a:pPr>
            <a:r>
              <a:rPr lang="en-US" sz="2000" dirty="0">
                <a:latin typeface="Verdana" pitchFamily="34" charset="0"/>
              </a:rPr>
              <a:t>10% - 8%		Fainting, nausea, vomiting, mental 				</a:t>
            </a:r>
            <a:r>
              <a:rPr lang="en-US" sz="2000" dirty="0" smtClean="0">
                <a:latin typeface="Verdana" pitchFamily="34" charset="0"/>
              </a:rPr>
              <a:t>          confusion </a:t>
            </a:r>
            <a:r>
              <a:rPr lang="en-US" sz="2000" dirty="0">
                <a:latin typeface="Verdana" pitchFamily="34" charset="0"/>
              </a:rPr>
              <a:t>within few minutes</a:t>
            </a:r>
          </a:p>
          <a:p>
            <a:pPr>
              <a:spcBef>
                <a:spcPts val="1800"/>
              </a:spcBef>
              <a:buFont typeface="Wingdings" pitchFamily="2" charset="2"/>
              <a:buNone/>
            </a:pPr>
            <a:r>
              <a:rPr lang="en-US" sz="2000" dirty="0">
                <a:latin typeface="Verdana" pitchFamily="34" charset="0"/>
              </a:rPr>
              <a:t>8% - 6%		Collapse, death within 8 minutes</a:t>
            </a:r>
          </a:p>
          <a:p>
            <a:pPr>
              <a:spcBef>
                <a:spcPts val="1800"/>
              </a:spcBef>
              <a:buFont typeface="Wingdings" pitchFamily="2" charset="2"/>
              <a:buNone/>
            </a:pPr>
            <a:r>
              <a:rPr lang="en-US" sz="2000" dirty="0">
                <a:latin typeface="Verdana" pitchFamily="34" charset="0"/>
              </a:rPr>
              <a:t>6% - 0%		Coma within 40 seconds, death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62467">
                                            <p:txEl>
                                              <p:pRg st="2" end="2"/>
                                            </p:txEl>
                                          </p:spTgt>
                                        </p:tgtEl>
                                        <p:attrNameLst>
                                          <p:attrName>style.color</p:attrName>
                                        </p:attrNameLst>
                                      </p:cBhvr>
                                      <p:to>
                                        <a:srgbClr val="FC250E"/>
                                      </p:to>
                                    </p:animClr>
                                  </p:childTnLst>
                                </p:cTn>
                              </p:par>
                              <p:par>
                                <p:cTn id="7" presetID="3" presetClass="emph" presetSubtype="2" fill="hold" nodeType="withEffect">
                                  <p:stCondLst>
                                    <p:cond delay="0"/>
                                  </p:stCondLst>
                                  <p:childTnLst>
                                    <p:animClr clrSpc="rgb" dir="cw">
                                      <p:cBhvr override="childStyle">
                                        <p:cTn id="8" dur="500" fill="hold"/>
                                        <p:tgtEl>
                                          <p:spTgt spid="62467">
                                            <p:txEl>
                                              <p:pRg st="3" end="3"/>
                                            </p:txEl>
                                          </p:spTgt>
                                        </p:tgtEl>
                                        <p:attrNameLst>
                                          <p:attrName>style.color</p:attrName>
                                        </p:attrNameLst>
                                      </p:cBhvr>
                                      <p:to>
                                        <a:srgbClr val="FC250E"/>
                                      </p:to>
                                    </p:animClr>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500" fill="hold"/>
                                        <p:tgtEl>
                                          <p:spTgt spid="62467">
                                            <p:txEl>
                                              <p:pRg st="7" end="7"/>
                                            </p:txEl>
                                          </p:spTgt>
                                        </p:tgtEl>
                                        <p:attrNameLst>
                                          <p:attrName>style.color</p:attrName>
                                        </p:attrNameLst>
                                      </p:cBhvr>
                                      <p:to>
                                        <a:srgbClr val="FF3300"/>
                                      </p:to>
                                    </p:animClr>
                                  </p:childTnLst>
                                </p:cTn>
                              </p:par>
                              <p:par>
                                <p:cTn id="13" presetID="4" presetClass="emph" presetSubtype="2" fill="hold" nodeType="withEffect">
                                  <p:stCondLst>
                                    <p:cond delay="0"/>
                                  </p:stCondLst>
                                  <p:childTnLst>
                                    <p:anim to="1.2" calcmode="lin" valueType="num">
                                      <p:cBhvr override="childStyle">
                                        <p:cTn id="14" dur="500" fill="hold"/>
                                        <p:tgtEl>
                                          <p:spTgt spid="62467">
                                            <p:txEl>
                                              <p:pRg st="7" end="7"/>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2"/>
          <p:cNvSpPr txBox="1">
            <a:spLocks noChangeArrowheads="1"/>
          </p:cNvSpPr>
          <p:nvPr/>
        </p:nvSpPr>
        <p:spPr bwMode="auto">
          <a:xfrm>
            <a:off x="1143000" y="609600"/>
            <a:ext cx="6324600" cy="954088"/>
          </a:xfrm>
          <a:prstGeom prst="rect">
            <a:avLst/>
          </a:prstGeom>
          <a:noFill/>
          <a:ln w="9525">
            <a:noFill/>
            <a:miter lim="800000"/>
            <a:headEnd/>
            <a:tailEnd/>
          </a:ln>
        </p:spPr>
        <p:txBody>
          <a:bodyPr>
            <a:spAutoFit/>
          </a:bodyPr>
          <a:lstStyle/>
          <a:p>
            <a:pPr>
              <a:buFont typeface="Wingdings" pitchFamily="2" charset="2"/>
              <a:buNone/>
            </a:pPr>
            <a:r>
              <a:rPr lang="en-US" sz="2800">
                <a:solidFill>
                  <a:srgbClr val="7030A0"/>
                </a:solidFill>
              </a:rPr>
              <a:t>Oxygen levels after a worker died in a </a:t>
            </a:r>
          </a:p>
          <a:p>
            <a:pPr algn="ctr">
              <a:buFont typeface="Wingdings" pitchFamily="2" charset="2"/>
              <a:buNone/>
            </a:pPr>
            <a:r>
              <a:rPr lang="en-US" sz="2800">
                <a:solidFill>
                  <a:srgbClr val="7030A0"/>
                </a:solidFill>
              </a:rPr>
              <a:t>new-construction manhole</a:t>
            </a:r>
            <a:r>
              <a:rPr lang="en-US">
                <a:solidFill>
                  <a:srgbClr val="7030A0"/>
                </a:solidFill>
              </a:rPr>
              <a:t> </a:t>
            </a:r>
          </a:p>
        </p:txBody>
      </p:sp>
      <p:sp>
        <p:nvSpPr>
          <p:cNvPr id="4" name="TextBox 3"/>
          <p:cNvSpPr txBox="1"/>
          <p:nvPr/>
        </p:nvSpPr>
        <p:spPr>
          <a:xfrm>
            <a:off x="304800" y="2057400"/>
            <a:ext cx="2350323" cy="2708434"/>
          </a:xfrm>
          <a:prstGeom prst="rect">
            <a:avLst/>
          </a:prstGeom>
          <a:noFill/>
        </p:spPr>
        <p:txBody>
          <a:bodyPr wrap="none">
            <a:spAutoFit/>
          </a:bodyPr>
          <a:lstStyle/>
          <a:p>
            <a:pPr>
              <a:spcBef>
                <a:spcPts val="1200"/>
              </a:spcBef>
              <a:buFont typeface="Wingdings" pitchFamily="2" charset="2"/>
              <a:buNone/>
              <a:defRPr/>
            </a:pPr>
            <a:r>
              <a:rPr lang="en-US" sz="2000" dirty="0">
                <a:solidFill>
                  <a:schemeClr val="accent4"/>
                </a:solidFill>
              </a:rPr>
              <a:t>Feet below surface</a:t>
            </a:r>
          </a:p>
          <a:p>
            <a:pPr>
              <a:spcBef>
                <a:spcPts val="1200"/>
              </a:spcBef>
              <a:buFont typeface="Wingdings" pitchFamily="2" charset="2"/>
              <a:buNone/>
              <a:defRPr/>
            </a:pPr>
            <a:r>
              <a:rPr lang="en-US" sz="2000" dirty="0">
                <a:solidFill>
                  <a:schemeClr val="accent4"/>
                </a:solidFill>
              </a:rPr>
              <a:t>		5</a:t>
            </a:r>
          </a:p>
          <a:p>
            <a:pPr>
              <a:spcBef>
                <a:spcPts val="1200"/>
              </a:spcBef>
              <a:buFont typeface="Wingdings" pitchFamily="2" charset="2"/>
              <a:buNone/>
              <a:defRPr/>
            </a:pPr>
            <a:r>
              <a:rPr lang="en-US" sz="2000" dirty="0">
                <a:solidFill>
                  <a:schemeClr val="accent4"/>
                </a:solidFill>
              </a:rPr>
              <a:t>		7</a:t>
            </a:r>
          </a:p>
          <a:p>
            <a:pPr>
              <a:spcBef>
                <a:spcPts val="1200"/>
              </a:spcBef>
              <a:buFont typeface="Wingdings" pitchFamily="2" charset="2"/>
              <a:buNone/>
              <a:defRPr/>
            </a:pPr>
            <a:r>
              <a:rPr lang="en-US" sz="2000" dirty="0">
                <a:solidFill>
                  <a:schemeClr val="accent4"/>
                </a:solidFill>
              </a:rPr>
              <a:t>		9</a:t>
            </a:r>
          </a:p>
          <a:p>
            <a:pPr>
              <a:spcBef>
                <a:spcPts val="1200"/>
              </a:spcBef>
              <a:buFont typeface="Wingdings" pitchFamily="2" charset="2"/>
              <a:buNone/>
              <a:defRPr/>
            </a:pPr>
            <a:r>
              <a:rPr lang="en-US" sz="2000" dirty="0">
                <a:solidFill>
                  <a:schemeClr val="accent4"/>
                </a:solidFill>
              </a:rPr>
              <a:t>	             11</a:t>
            </a:r>
          </a:p>
          <a:p>
            <a:pPr>
              <a:spcBef>
                <a:spcPts val="1200"/>
              </a:spcBef>
              <a:buFont typeface="Wingdings" pitchFamily="2" charset="2"/>
              <a:buNone/>
              <a:defRPr/>
            </a:pPr>
            <a:r>
              <a:rPr lang="en-US" sz="2000" dirty="0">
                <a:solidFill>
                  <a:schemeClr val="accent4"/>
                </a:solidFill>
              </a:rPr>
              <a:t>	             13</a:t>
            </a:r>
          </a:p>
        </p:txBody>
      </p:sp>
      <p:sp>
        <p:nvSpPr>
          <p:cNvPr id="6" name="TextBox 5"/>
          <p:cNvSpPr txBox="1">
            <a:spLocks noChangeArrowheads="1"/>
          </p:cNvSpPr>
          <p:nvPr/>
        </p:nvSpPr>
        <p:spPr bwMode="auto">
          <a:xfrm>
            <a:off x="3505200" y="2057400"/>
            <a:ext cx="1366080" cy="3016210"/>
          </a:xfrm>
          <a:prstGeom prst="rect">
            <a:avLst/>
          </a:prstGeom>
          <a:noFill/>
          <a:ln w="9525">
            <a:noFill/>
            <a:miter lim="800000"/>
            <a:headEnd/>
            <a:tailEnd/>
          </a:ln>
        </p:spPr>
        <p:txBody>
          <a:bodyPr wrap="none">
            <a:spAutoFit/>
          </a:bodyPr>
          <a:lstStyle/>
          <a:p>
            <a:pPr>
              <a:spcBef>
                <a:spcPts val="1200"/>
              </a:spcBef>
              <a:buFont typeface="Wingdings" pitchFamily="2" charset="2"/>
              <a:buNone/>
            </a:pPr>
            <a:r>
              <a:rPr lang="en-US" sz="2000" dirty="0">
                <a:solidFill>
                  <a:srgbClr val="0070C0"/>
                </a:solidFill>
              </a:rPr>
              <a:t>Oxygen %</a:t>
            </a:r>
          </a:p>
          <a:p>
            <a:pPr>
              <a:spcBef>
                <a:spcPts val="1200"/>
              </a:spcBef>
              <a:buFont typeface="Wingdings" pitchFamily="2" charset="2"/>
              <a:buNone/>
            </a:pPr>
            <a:r>
              <a:rPr lang="en-US" sz="2000" dirty="0">
                <a:solidFill>
                  <a:srgbClr val="0070C0"/>
                </a:solidFill>
              </a:rPr>
              <a:t>   20.5 %</a:t>
            </a:r>
          </a:p>
          <a:p>
            <a:pPr>
              <a:spcBef>
                <a:spcPts val="1200"/>
              </a:spcBef>
              <a:buFont typeface="Wingdings" pitchFamily="2" charset="2"/>
              <a:buNone/>
            </a:pPr>
            <a:r>
              <a:rPr lang="en-US" sz="2000" dirty="0">
                <a:solidFill>
                  <a:srgbClr val="0070C0"/>
                </a:solidFill>
              </a:rPr>
              <a:t>   20.0 %</a:t>
            </a:r>
          </a:p>
          <a:p>
            <a:pPr>
              <a:spcBef>
                <a:spcPts val="1200"/>
              </a:spcBef>
              <a:buFont typeface="Wingdings" pitchFamily="2" charset="2"/>
              <a:buNone/>
            </a:pPr>
            <a:r>
              <a:rPr lang="en-US" sz="2000" dirty="0"/>
              <a:t>   </a:t>
            </a:r>
            <a:r>
              <a:rPr lang="en-US" sz="2000" dirty="0">
                <a:solidFill>
                  <a:srgbClr val="CC6600"/>
                </a:solidFill>
              </a:rPr>
              <a:t>14.5 %</a:t>
            </a:r>
          </a:p>
          <a:p>
            <a:pPr>
              <a:spcBef>
                <a:spcPts val="1200"/>
              </a:spcBef>
              <a:buFont typeface="Wingdings" pitchFamily="2" charset="2"/>
              <a:buNone/>
            </a:pPr>
            <a:r>
              <a:rPr lang="en-US" sz="2000" dirty="0">
                <a:solidFill>
                  <a:srgbClr val="FF0000"/>
                </a:solidFill>
              </a:rPr>
              <a:t>     6.5 %</a:t>
            </a:r>
          </a:p>
          <a:p>
            <a:pPr>
              <a:spcBef>
                <a:spcPts val="1200"/>
              </a:spcBef>
              <a:buFont typeface="Wingdings" pitchFamily="2" charset="2"/>
              <a:buNone/>
            </a:pPr>
            <a:r>
              <a:rPr lang="en-US" sz="2000" dirty="0">
                <a:solidFill>
                  <a:srgbClr val="FF0000"/>
                </a:solidFill>
              </a:rPr>
              <a:t>     4.0 %</a:t>
            </a:r>
          </a:p>
          <a:p>
            <a:pPr>
              <a:buFont typeface="Wingdings" pitchFamily="2" charset="2"/>
              <a:buNone/>
            </a:pPr>
            <a:endParaRPr lang="en-US" sz="2000" dirty="0"/>
          </a:p>
        </p:txBody>
      </p:sp>
      <p:sp>
        <p:nvSpPr>
          <p:cNvPr id="5" name="TextBox 4"/>
          <p:cNvSpPr txBox="1">
            <a:spLocks noChangeArrowheads="1"/>
          </p:cNvSpPr>
          <p:nvPr/>
        </p:nvSpPr>
        <p:spPr bwMode="auto">
          <a:xfrm>
            <a:off x="4876800" y="3409890"/>
            <a:ext cx="4267200" cy="400110"/>
          </a:xfrm>
          <a:prstGeom prst="rect">
            <a:avLst/>
          </a:prstGeom>
          <a:noFill/>
          <a:ln w="9525">
            <a:noFill/>
            <a:miter lim="800000"/>
            <a:headEnd/>
            <a:tailEnd/>
          </a:ln>
        </p:spPr>
        <p:txBody>
          <a:bodyPr wrap="square">
            <a:spAutoFit/>
          </a:bodyPr>
          <a:lstStyle/>
          <a:p>
            <a:pPr>
              <a:buFont typeface="Wingdings" pitchFamily="2" charset="2"/>
              <a:buNone/>
            </a:pPr>
            <a:r>
              <a:rPr lang="en-US" sz="2000" dirty="0">
                <a:solidFill>
                  <a:srgbClr val="FF9900"/>
                </a:solidFill>
              </a:rPr>
              <a:t>Impaired coordination &amp; judgment</a:t>
            </a:r>
            <a:endParaRPr lang="en-US" sz="1600" dirty="0">
              <a:solidFill>
                <a:srgbClr val="FF9900"/>
              </a:solidFill>
            </a:endParaRPr>
          </a:p>
        </p:txBody>
      </p:sp>
      <p:sp>
        <p:nvSpPr>
          <p:cNvPr id="7" name="TextBox 6"/>
          <p:cNvSpPr txBox="1">
            <a:spLocks noChangeArrowheads="1"/>
          </p:cNvSpPr>
          <p:nvPr/>
        </p:nvSpPr>
        <p:spPr bwMode="auto">
          <a:xfrm>
            <a:off x="4876800" y="3886200"/>
            <a:ext cx="3403496" cy="400110"/>
          </a:xfrm>
          <a:prstGeom prst="rect">
            <a:avLst/>
          </a:prstGeom>
          <a:noFill/>
          <a:ln w="9525">
            <a:noFill/>
            <a:miter lim="800000"/>
            <a:headEnd/>
            <a:tailEnd/>
          </a:ln>
        </p:spPr>
        <p:txBody>
          <a:bodyPr wrap="none">
            <a:spAutoFit/>
          </a:bodyPr>
          <a:lstStyle/>
          <a:p>
            <a:pPr>
              <a:buFont typeface="Wingdings" pitchFamily="2" charset="2"/>
              <a:buNone/>
            </a:pPr>
            <a:r>
              <a:rPr lang="en-US" sz="2000" dirty="0">
                <a:solidFill>
                  <a:srgbClr val="FF0000"/>
                </a:solidFill>
              </a:rPr>
              <a:t>Fainting,  death in 8 minutes</a:t>
            </a:r>
            <a:endParaRPr lang="en-US" sz="1600" dirty="0">
              <a:solidFill>
                <a:srgbClr val="FF0000"/>
              </a:solidFill>
            </a:endParaRPr>
          </a:p>
        </p:txBody>
      </p:sp>
      <p:sp>
        <p:nvSpPr>
          <p:cNvPr id="8" name="TextBox 7"/>
          <p:cNvSpPr txBox="1">
            <a:spLocks noChangeArrowheads="1"/>
          </p:cNvSpPr>
          <p:nvPr/>
        </p:nvSpPr>
        <p:spPr bwMode="auto">
          <a:xfrm>
            <a:off x="4876800" y="4343400"/>
            <a:ext cx="2521844" cy="400110"/>
          </a:xfrm>
          <a:prstGeom prst="rect">
            <a:avLst/>
          </a:prstGeom>
          <a:noFill/>
          <a:ln w="9525">
            <a:noFill/>
            <a:miter lim="800000"/>
            <a:headEnd/>
            <a:tailEnd/>
          </a:ln>
        </p:spPr>
        <p:txBody>
          <a:bodyPr wrap="none">
            <a:spAutoFit/>
          </a:bodyPr>
          <a:lstStyle/>
          <a:p>
            <a:pPr>
              <a:buFont typeface="Wingdings" pitchFamily="2" charset="2"/>
              <a:buNone/>
            </a:pPr>
            <a:r>
              <a:rPr lang="en-US" sz="2000" dirty="0">
                <a:solidFill>
                  <a:srgbClr val="FF0000"/>
                </a:solidFill>
              </a:rPr>
              <a:t>Coma in 40 seconds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dissolve">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dissolve">
                                      <p:cBhvr>
                                        <p:cTn id="25" dur="500"/>
                                        <p:tgtEl>
                                          <p:spTgt spid="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dissolve">
                                      <p:cBhvr>
                                        <p:cTn id="35" dur="500"/>
                                        <p:tgtEl>
                                          <p:spTgt spid="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9"/>
          <p:cNvSpPr>
            <a:spLocks noGrp="1" noChangeArrowheads="1"/>
          </p:cNvSpPr>
          <p:nvPr>
            <p:ph type="dt" sz="quarter" idx="4294967295"/>
          </p:nvPr>
        </p:nvSpPr>
        <p:spPr bwMode="auto">
          <a:xfrm>
            <a:off x="457200" y="6400800"/>
            <a:ext cx="1905000" cy="457200"/>
          </a:xfrm>
          <a:prstGeom prst="rect">
            <a:avLst/>
          </a:prstGeom>
          <a:noFill/>
          <a:ln>
            <a:miter lim="800000"/>
            <a:headEnd/>
            <a:tailEnd/>
          </a:ln>
        </p:spPr>
        <p:txBody>
          <a:bodyPr/>
          <a:lstStyle/>
          <a:p>
            <a:r>
              <a:rPr lang="en-US"/>
              <a:t>4/7/99</a:t>
            </a:r>
          </a:p>
        </p:txBody>
      </p:sp>
      <p:sp>
        <p:nvSpPr>
          <p:cNvPr id="65539" name="Rectangle 2"/>
          <p:cNvSpPr>
            <a:spLocks noGrp="1" noChangeArrowheads="1"/>
          </p:cNvSpPr>
          <p:nvPr>
            <p:ph type="ctrTitle"/>
          </p:nvPr>
        </p:nvSpPr>
        <p:spPr>
          <a:xfrm>
            <a:off x="609600" y="685800"/>
            <a:ext cx="7772400" cy="1143000"/>
          </a:xfrm>
        </p:spPr>
        <p:txBody>
          <a:bodyPr/>
          <a:lstStyle/>
          <a:p>
            <a:pPr eaLnBrk="1" hangingPunct="1"/>
            <a:r>
              <a:rPr lang="en-US" sz="2000" b="0" smtClean="0"/>
              <a:t>Confined Space</a:t>
            </a:r>
          </a:p>
        </p:txBody>
      </p:sp>
      <p:sp>
        <p:nvSpPr>
          <p:cNvPr id="637955" name="Comment 3"/>
          <p:cNvSpPr>
            <a:spLocks noChangeArrowheads="1"/>
          </p:cNvSpPr>
          <p:nvPr/>
        </p:nvSpPr>
        <p:spPr bwMode="auto">
          <a:xfrm>
            <a:off x="5791200" y="2209800"/>
            <a:ext cx="1828800" cy="1201738"/>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a:spcBef>
                <a:spcPct val="50000"/>
              </a:spcBef>
              <a:defRPr/>
            </a:pPr>
            <a:r>
              <a:rPr lang="en-US" sz="1600">
                <a:solidFill>
                  <a:srgbClr val="000000"/>
                </a:solidFill>
              </a:rPr>
              <a:t>manhole.jpg:</a:t>
            </a:r>
          </a:p>
          <a:p>
            <a:pPr>
              <a:spcBef>
                <a:spcPct val="50000"/>
              </a:spcBef>
              <a:defRPr/>
            </a:pPr>
            <a:r>
              <a:rPr lang="en-US" sz="1600">
                <a:solidFill>
                  <a:srgbClr val="000000"/>
                </a:solidFill>
              </a:rPr>
              <a:t>worker exiting sewer manhole; many problems</a:t>
            </a:r>
          </a:p>
        </p:txBody>
      </p:sp>
      <p:pic>
        <p:nvPicPr>
          <p:cNvPr id="65541" name="Picture 4" descr="manhol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381000" y="4876800"/>
            <a:ext cx="8106706" cy="523220"/>
          </a:xfrm>
          <a:prstGeom prst="rect">
            <a:avLst/>
          </a:prstGeom>
          <a:noFill/>
        </p:spPr>
        <p:txBody>
          <a:bodyPr wrap="none" rtlCol="0">
            <a:spAutoFit/>
          </a:bodyPr>
          <a:lstStyle/>
          <a:p>
            <a:r>
              <a:rPr lang="en-US" sz="2800" dirty="0" smtClean="0">
                <a:solidFill>
                  <a:srgbClr val="FF0000"/>
                </a:solidFill>
              </a:rPr>
              <a:t>All manholes are permit-required confined spaces</a:t>
            </a:r>
            <a:endParaRPr lang="en-US" sz="2800" dirty="0">
              <a:solidFill>
                <a:srgbClr val="FF0000"/>
              </a:solidFill>
            </a:endParaRP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1 tank contaminates manhole pipe"/>
          <p:cNvPicPr>
            <a:picLocks noChangeAspect="1" noChangeArrowheads="1"/>
          </p:cNvPicPr>
          <p:nvPr/>
        </p:nvPicPr>
        <p:blipFill>
          <a:blip r:embed="rId3"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099" descr="2 tank contaminates manhole pipe"/>
          <p:cNvPicPr>
            <a:picLocks noChangeAspect="1" noChangeArrowheads="1"/>
          </p:cNvPicPr>
          <p:nvPr/>
        </p:nvPicPr>
        <p:blipFill>
          <a:blip r:embed="rId3"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381000"/>
            <a:ext cx="7772400" cy="609600"/>
          </a:xfrm>
        </p:spPr>
        <p:txBody>
          <a:bodyPr>
            <a:noAutofit/>
          </a:bodyPr>
          <a:lstStyle/>
          <a:p>
            <a:r>
              <a:rPr lang="en-US" b="1" dirty="0" smtClean="0">
                <a:solidFill>
                  <a:srgbClr val="7030A0"/>
                </a:solidFill>
              </a:rPr>
              <a:t>If it’s anything more difficult than:</a:t>
            </a:r>
            <a:endParaRPr lang="en-US" sz="5400" b="1" dirty="0" smtClean="0">
              <a:solidFill>
                <a:srgbClr val="7030A0"/>
              </a:solidFill>
            </a:endParaRPr>
          </a:p>
        </p:txBody>
      </p:sp>
      <p:sp>
        <p:nvSpPr>
          <p:cNvPr id="34819" name="Rectangle 3"/>
          <p:cNvSpPr>
            <a:spLocks noGrp="1" noChangeArrowheads="1"/>
          </p:cNvSpPr>
          <p:nvPr>
            <p:ph type="body" idx="1"/>
          </p:nvPr>
        </p:nvSpPr>
        <p:spPr>
          <a:xfrm>
            <a:off x="4495800" y="3276600"/>
            <a:ext cx="3733800" cy="556404"/>
          </a:xfrm>
        </p:spPr>
        <p:txBody>
          <a:bodyPr>
            <a:noAutofit/>
          </a:bodyPr>
          <a:lstStyle/>
          <a:p>
            <a:pPr marL="0" indent="0">
              <a:spcBef>
                <a:spcPct val="5000"/>
              </a:spcBef>
              <a:buNone/>
            </a:pPr>
            <a:r>
              <a:rPr lang="en-US" dirty="0" smtClean="0">
                <a:solidFill>
                  <a:srgbClr val="0070C0"/>
                </a:solidFill>
              </a:rPr>
              <a:t>It’s a confined space</a:t>
            </a:r>
          </a:p>
        </p:txBody>
      </p:sp>
      <p:sp>
        <p:nvSpPr>
          <p:cNvPr id="30724" name="Rectangle 5"/>
          <p:cNvSpPr>
            <a:spLocks noChangeArrowheads="1"/>
          </p:cNvSpPr>
          <p:nvPr/>
        </p:nvSpPr>
        <p:spPr bwMode="auto">
          <a:xfrm>
            <a:off x="1524000" y="838200"/>
            <a:ext cx="7315200" cy="838200"/>
          </a:xfrm>
          <a:prstGeom prst="rect">
            <a:avLst/>
          </a:prstGeom>
          <a:noFill/>
          <a:ln w="9525">
            <a:noFill/>
            <a:miter lim="800000"/>
            <a:headEnd/>
            <a:tailEnd/>
          </a:ln>
        </p:spPr>
        <p:txBody>
          <a:bodyPr lIns="92075" tIns="46038" rIns="92075" bIns="46038"/>
          <a:lstStyle/>
          <a:p>
            <a:pPr eaLnBrk="0" hangingPunct="0">
              <a:spcBef>
                <a:spcPct val="20000"/>
              </a:spcBef>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43000"/>
            <a:ext cx="3857625" cy="5143500"/>
          </a:xfrm>
          <a:prstGeom prst="rect">
            <a:avLst/>
          </a:prstGeom>
        </p:spPr>
      </p:pic>
    </p:spTree>
    <p:extLst>
      <p:ext uri="{BB962C8B-B14F-4D97-AF65-F5344CB8AC3E}">
        <p14:creationId xmlns:p14="http://schemas.microsoft.com/office/powerpoint/2010/main" val="352039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4819">
                                            <p:txEl>
                                              <p:pRg st="0" end="0"/>
                                            </p:txEl>
                                          </p:spTgt>
                                        </p:tgtEl>
                                        <p:attrNameLst>
                                          <p:attrName>style.visibility</p:attrName>
                                        </p:attrNameLst>
                                      </p:cBhvr>
                                      <p:to>
                                        <p:strVal val="visible"/>
                                      </p:to>
                                    </p:set>
                                    <p:animEffect transition="in" filter="fade">
                                      <p:cBhvr>
                                        <p:cTn id="11" dur="500"/>
                                        <p:tgtEl>
                                          <p:spTgt spid="348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026" descr="3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4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5 tank contaminates manhole pipe"/>
          <p:cNvPicPr>
            <a:picLocks noChangeAspect="1" noChangeArrowheads="1"/>
          </p:cNvPicPr>
          <p:nvPr/>
        </p:nvPicPr>
        <p:blipFill>
          <a:blip r:embed="rId3"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050" descr="6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7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8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9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026" descr="10 tank contaminates manhole pipe"/>
          <p:cNvPicPr>
            <a:picLocks noChangeAspect="1" noChangeArrowheads="1"/>
          </p:cNvPicPr>
          <p:nvPr/>
        </p:nvPicPr>
        <p:blipFill>
          <a:blip r:embed="rId3"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11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12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599" y="3170622"/>
            <a:ext cx="4713303" cy="353497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371600"/>
            <a:ext cx="3886200" cy="5181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2702" y="65472"/>
            <a:ext cx="4140200" cy="3105150"/>
          </a:xfrm>
          <a:prstGeom prst="rect">
            <a:avLst/>
          </a:prstGeom>
        </p:spPr>
      </p:pic>
      <p:sp>
        <p:nvSpPr>
          <p:cNvPr id="2" name="TextBox 1"/>
          <p:cNvSpPr txBox="1"/>
          <p:nvPr/>
        </p:nvSpPr>
        <p:spPr>
          <a:xfrm>
            <a:off x="152400" y="344269"/>
            <a:ext cx="4775666" cy="646331"/>
          </a:xfrm>
          <a:prstGeom prst="rect">
            <a:avLst/>
          </a:prstGeom>
          <a:noFill/>
        </p:spPr>
        <p:txBody>
          <a:bodyPr wrap="none" rtlCol="0">
            <a:spAutoFit/>
          </a:bodyPr>
          <a:lstStyle/>
          <a:p>
            <a:r>
              <a:rPr lang="en-US" sz="3600" dirty="0" smtClean="0">
                <a:solidFill>
                  <a:srgbClr val="7030A0"/>
                </a:solidFill>
              </a:rPr>
              <a:t>Why is that important?</a:t>
            </a:r>
            <a:endParaRPr lang="en-US" sz="3600" dirty="0">
              <a:solidFill>
                <a:srgbClr val="7030A0"/>
              </a:solidFill>
            </a:endParaRPr>
          </a:p>
        </p:txBody>
      </p:sp>
    </p:spTree>
    <p:extLst>
      <p:ext uri="{BB962C8B-B14F-4D97-AF65-F5344CB8AC3E}">
        <p14:creationId xmlns:p14="http://schemas.microsoft.com/office/powerpoint/2010/main" val="25853973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13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050" descr="14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15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074" descr="16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17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18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19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026" descr="20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21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22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762000" y="2743200"/>
            <a:ext cx="7772400" cy="1143000"/>
          </a:xfrm>
        </p:spPr>
        <p:txBody>
          <a:bodyPr/>
          <a:lstStyle/>
          <a:p>
            <a:pPr eaLnBrk="1" hangingPunct="1"/>
            <a:r>
              <a:rPr lang="en-US" smtClean="0">
                <a:solidFill>
                  <a:srgbClr val="7030A0"/>
                </a:solidFill>
              </a:rPr>
              <a:t>Confined space:</a:t>
            </a:r>
            <a:r>
              <a:rPr lang="en-US" smtClean="0"/>
              <a:t/>
            </a:r>
            <a:br>
              <a:rPr lang="en-US" smtClean="0"/>
            </a:br>
            <a:r>
              <a:rPr lang="en-US" smtClean="0"/>
              <a:t/>
            </a:r>
            <a:br>
              <a:rPr lang="en-US" smtClean="0"/>
            </a:br>
            <a:r>
              <a:rPr lang="en-US" smtClean="0"/>
              <a:t>Examples</a:t>
            </a:r>
            <a:br>
              <a:rPr lang="en-US" smtClean="0"/>
            </a:br>
            <a:endParaRPr lang="en-US" smtClean="0"/>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050" descr="23 tank contaminates manhole pipe"/>
          <p:cNvPicPr>
            <a:picLocks noChangeAspect="1" noChangeArrowheads="1"/>
          </p:cNvPicPr>
          <p:nvPr/>
        </p:nvPicPr>
        <p:blipFill>
          <a:blip r:embed="rId3"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24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25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26 tank contaminates manhole pipe"/>
          <p:cNvPicPr>
            <a:picLocks noChangeAspect="1" noChangeArrowheads="1"/>
          </p:cNvPicPr>
          <p:nvPr/>
        </p:nvPicPr>
        <p:blipFill>
          <a:blip r:embed="rId3"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27 tank contaminates manhole pipe"/>
          <p:cNvPicPr>
            <a:picLocks noChangeAspect="1" noChangeArrowheads="1"/>
          </p:cNvPicPr>
          <p:nvPr/>
        </p:nvPicPr>
        <p:blipFill>
          <a:blip r:embed="rId2" cstate="print"/>
          <a:srcRect/>
          <a:stretch>
            <a:fillRect/>
          </a:stretch>
        </p:blipFill>
        <p:spPr bwMode="auto">
          <a:xfrm>
            <a:off x="95250" y="785813"/>
            <a:ext cx="8951913" cy="5286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7" y="781050"/>
            <a:ext cx="8963025" cy="5295900"/>
          </a:xfrm>
          <a:prstGeom prst="rect">
            <a:avLst/>
          </a:prstGeom>
        </p:spPr>
      </p:pic>
      <p:sp>
        <p:nvSpPr>
          <p:cNvPr id="3" name="TextBox 2"/>
          <p:cNvSpPr txBox="1"/>
          <p:nvPr/>
        </p:nvSpPr>
        <p:spPr>
          <a:xfrm>
            <a:off x="2667000" y="1166039"/>
            <a:ext cx="4192173" cy="584775"/>
          </a:xfrm>
          <a:prstGeom prst="rect">
            <a:avLst/>
          </a:prstGeom>
          <a:noFill/>
        </p:spPr>
        <p:txBody>
          <a:bodyPr wrap="none" rtlCol="0">
            <a:spAutoFit/>
          </a:bodyPr>
          <a:lstStyle/>
          <a:p>
            <a:r>
              <a:rPr lang="en-US" sz="3200" dirty="0" smtClean="0">
                <a:solidFill>
                  <a:srgbClr val="000000"/>
                </a:solidFill>
              </a:rPr>
              <a:t>CONFINED SPACES </a:t>
            </a:r>
            <a:endParaRPr lang="en-US" sz="3200" dirty="0">
              <a:solidFill>
                <a:srgbClr val="000000"/>
              </a:solidFill>
            </a:endParaRPr>
          </a:p>
        </p:txBody>
      </p:sp>
      <p:sp>
        <p:nvSpPr>
          <p:cNvPr id="4" name="TextBox 3"/>
          <p:cNvSpPr txBox="1"/>
          <p:nvPr/>
        </p:nvSpPr>
        <p:spPr>
          <a:xfrm>
            <a:off x="2378167" y="1750814"/>
            <a:ext cx="4601516" cy="584775"/>
          </a:xfrm>
          <a:prstGeom prst="rect">
            <a:avLst/>
          </a:prstGeom>
          <a:noFill/>
        </p:spPr>
        <p:txBody>
          <a:bodyPr wrap="none" rtlCol="0">
            <a:spAutoFit/>
          </a:bodyPr>
          <a:lstStyle/>
          <a:p>
            <a:r>
              <a:rPr lang="en-US" sz="3200" dirty="0" smtClean="0">
                <a:ln>
                  <a:solidFill>
                    <a:srgbClr val="FFFF00"/>
                  </a:solidFill>
                </a:ln>
                <a:solidFill>
                  <a:srgbClr val="002060"/>
                </a:solidFill>
              </a:rPr>
              <a:t>DEEPER </a:t>
            </a:r>
            <a:r>
              <a:rPr lang="en-US" sz="3200" dirty="0" smtClean="0">
                <a:ln>
                  <a:solidFill>
                    <a:srgbClr val="FFFF00"/>
                  </a:solidFill>
                </a:ln>
                <a:solidFill>
                  <a:srgbClr val="002060"/>
                </a:solidFill>
              </a:rPr>
              <a:t>THAN 4 FEET</a:t>
            </a:r>
            <a:endParaRPr lang="en-US" sz="3200" dirty="0">
              <a:ln>
                <a:solidFill>
                  <a:srgbClr val="FFFF00"/>
                </a:solidFill>
              </a:ln>
              <a:solidFill>
                <a:srgbClr val="002060"/>
              </a:solidFill>
            </a:endParaRPr>
          </a:p>
        </p:txBody>
      </p:sp>
      <p:sp>
        <p:nvSpPr>
          <p:cNvPr id="5" name="TextBox 4"/>
          <p:cNvSpPr txBox="1"/>
          <p:nvPr/>
        </p:nvSpPr>
        <p:spPr>
          <a:xfrm>
            <a:off x="2191801" y="2335589"/>
            <a:ext cx="4974247" cy="584775"/>
          </a:xfrm>
          <a:prstGeom prst="rect">
            <a:avLst/>
          </a:prstGeom>
          <a:noFill/>
        </p:spPr>
        <p:txBody>
          <a:bodyPr wrap="none" rtlCol="0">
            <a:spAutoFit/>
          </a:bodyPr>
          <a:lstStyle/>
          <a:p>
            <a:r>
              <a:rPr lang="en-US" sz="3200" dirty="0" smtClean="0">
                <a:ln>
                  <a:solidFill>
                    <a:srgbClr val="002060"/>
                  </a:solidFill>
                </a:ln>
                <a:solidFill>
                  <a:srgbClr val="FFFF00"/>
                </a:solidFill>
              </a:rPr>
              <a:t>ARE PERMIT-REQUIRED</a:t>
            </a:r>
            <a:endParaRPr lang="en-US" dirty="0">
              <a:ln>
                <a:solidFill>
                  <a:srgbClr val="002060"/>
                </a:solidFill>
              </a:ln>
              <a:solidFill>
                <a:srgbClr val="FFFF00"/>
              </a:solidFill>
            </a:endParaRPr>
          </a:p>
        </p:txBody>
      </p:sp>
    </p:spTree>
    <p:extLst>
      <p:ext uri="{BB962C8B-B14F-4D97-AF65-F5344CB8AC3E}">
        <p14:creationId xmlns:p14="http://schemas.microsoft.com/office/powerpoint/2010/main" val="400381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825500" y="533400"/>
            <a:ext cx="7753350" cy="762000"/>
          </a:xfrm>
          <a:prstGeom prst="rect">
            <a:avLst/>
          </a:prstGeom>
          <a:noFill/>
          <a:ln w="12700">
            <a:noFill/>
            <a:miter lim="800000"/>
            <a:headEnd/>
            <a:tailEnd/>
          </a:ln>
          <a:effectLst/>
        </p:spPr>
        <p:txBody>
          <a:bodyPr lIns="90488" tIns="44450" rIns="90488" bIns="44450" anchor="b"/>
          <a:lstStyle/>
          <a:p>
            <a:pPr algn="ctr">
              <a:defRPr/>
            </a:pPr>
            <a:endParaRPr lang="en-US" sz="4400">
              <a:solidFill>
                <a:schemeClr val="tx2"/>
              </a:solidFill>
              <a:effectLst>
                <a:outerShdw blurRad="38100" dist="38100" dir="2700000" algn="tl">
                  <a:srgbClr val="C0C0C0"/>
                </a:outerShdw>
              </a:effectLst>
            </a:endParaRPr>
          </a:p>
        </p:txBody>
      </p:sp>
      <p:sp>
        <p:nvSpPr>
          <p:cNvPr id="132099" name="Rectangle 3"/>
          <p:cNvSpPr>
            <a:spLocks noChangeArrowheads="1"/>
          </p:cNvSpPr>
          <p:nvPr/>
        </p:nvSpPr>
        <p:spPr bwMode="auto">
          <a:xfrm>
            <a:off x="838200" y="1295400"/>
            <a:ext cx="7772400" cy="4114800"/>
          </a:xfrm>
          <a:prstGeom prst="rect">
            <a:avLst/>
          </a:prstGeom>
          <a:noFill/>
          <a:ln w="12700">
            <a:noFill/>
            <a:miter lim="800000"/>
            <a:headEnd/>
            <a:tailEnd/>
          </a:ln>
          <a:effectLst/>
        </p:spPr>
        <p:txBody>
          <a:bodyPr lIns="90488" tIns="44450" rIns="90488" bIns="44450"/>
          <a:lstStyle/>
          <a:p>
            <a:pPr marL="342900" indent="-342900">
              <a:buClr>
                <a:schemeClr val="accent1"/>
              </a:buClr>
              <a:buSzPct val="150000"/>
              <a:buFontTx/>
              <a:buChar char="•"/>
              <a:defRPr/>
            </a:pPr>
            <a:r>
              <a:rPr lang="en-US" sz="3200" dirty="0">
                <a:solidFill>
                  <a:srgbClr val="FF0000"/>
                </a:solidFill>
              </a:rPr>
              <a:t>Odorless, Colorless Gas.</a:t>
            </a:r>
          </a:p>
          <a:p>
            <a:pPr marL="342900" indent="-342900">
              <a:buClr>
                <a:schemeClr val="accent1"/>
              </a:buClr>
              <a:buSzPct val="150000"/>
              <a:buFontTx/>
              <a:buChar char="•"/>
              <a:defRPr/>
            </a:pPr>
            <a:r>
              <a:rPr lang="en-US" sz="3200" dirty="0" smtClean="0"/>
              <a:t>from engine exhaust</a:t>
            </a:r>
            <a:endParaRPr lang="en-US" sz="3200" dirty="0"/>
          </a:p>
          <a:p>
            <a:pPr marL="342900" indent="-342900">
              <a:buClr>
                <a:schemeClr val="accent1"/>
              </a:buClr>
              <a:buSzPct val="150000"/>
              <a:buFontTx/>
              <a:buChar char="•"/>
              <a:defRPr/>
            </a:pPr>
            <a:r>
              <a:rPr lang="en-US" sz="3200" dirty="0"/>
              <a:t>Quickly collapse at high </a:t>
            </a:r>
            <a:r>
              <a:rPr lang="en-US" sz="3200" dirty="0" smtClean="0"/>
              <a:t>concentrations</a:t>
            </a:r>
            <a:endParaRPr lang="en-US" sz="3200" dirty="0"/>
          </a:p>
          <a:p>
            <a:pPr marL="342900" indent="-342900">
              <a:defRPr/>
            </a:pPr>
            <a:r>
              <a:rPr lang="en-US" sz="3200" dirty="0"/>
              <a:t>     </a:t>
            </a:r>
            <a:r>
              <a:rPr lang="en-US" sz="3200" dirty="0" smtClean="0"/>
              <a:t>       DOSH</a:t>
            </a:r>
            <a:r>
              <a:rPr lang="en-US" sz="2000" dirty="0"/>
              <a:t>	 </a:t>
            </a:r>
            <a:r>
              <a:rPr lang="en-US" sz="2000" dirty="0" smtClean="0"/>
              <a:t>Permissible </a:t>
            </a:r>
            <a:r>
              <a:rPr lang="en-US" sz="2000" dirty="0"/>
              <a:t>Exposure Limits </a:t>
            </a:r>
          </a:p>
          <a:p>
            <a:pPr marL="342900" indent="-342900">
              <a:defRPr/>
            </a:pPr>
            <a:r>
              <a:rPr lang="en-US" sz="2000" dirty="0"/>
              <a:t>	</a:t>
            </a:r>
            <a:r>
              <a:rPr lang="en-US" sz="2400" dirty="0"/>
              <a:t>		           8-hr average  	</a:t>
            </a:r>
            <a:r>
              <a:rPr lang="en-US" sz="2400" dirty="0" smtClean="0"/>
              <a:t>  35 </a:t>
            </a:r>
            <a:r>
              <a:rPr lang="en-US" sz="2400" dirty="0"/>
              <a:t>ppm</a:t>
            </a:r>
          </a:p>
          <a:p>
            <a:pPr marL="342900" indent="-342900">
              <a:defRPr/>
            </a:pPr>
            <a:r>
              <a:rPr lang="en-US" sz="2400" dirty="0"/>
              <a:t>	  		5-minute maximum  	200 ppm</a:t>
            </a:r>
          </a:p>
          <a:p>
            <a:pPr marL="342900" indent="-342900">
              <a:defRPr/>
            </a:pPr>
            <a:r>
              <a:rPr lang="en-US" sz="2400" dirty="0"/>
              <a:t>       		   </a:t>
            </a:r>
            <a:endParaRPr lang="en-US" sz="2400" dirty="0" smtClean="0"/>
          </a:p>
          <a:p>
            <a:pPr marL="342900" indent="-342900">
              <a:defRPr/>
            </a:pPr>
            <a:r>
              <a:rPr lang="en-US" sz="2400" dirty="0"/>
              <a:t>	</a:t>
            </a:r>
            <a:r>
              <a:rPr lang="en-US" sz="2400" dirty="0" smtClean="0"/>
              <a:t>		EPA </a:t>
            </a:r>
            <a:r>
              <a:rPr lang="en-US" sz="2400" dirty="0"/>
              <a:t>8-hour limit 	</a:t>
            </a:r>
            <a:r>
              <a:rPr lang="en-US" sz="2400" dirty="0" smtClean="0"/>
              <a:t>	    9 ppm</a:t>
            </a:r>
          </a:p>
          <a:p>
            <a:pPr marL="342900" indent="-342900">
              <a:defRPr/>
            </a:pPr>
            <a:r>
              <a:rPr lang="en-US" sz="2400" dirty="0" smtClean="0"/>
              <a:t>		</a:t>
            </a:r>
            <a:r>
              <a:rPr lang="en-US" sz="2400" dirty="0" smtClean="0">
                <a:solidFill>
                  <a:srgbClr val="FF0000"/>
                </a:solidFill>
              </a:rPr>
              <a:t>Typical </a:t>
            </a:r>
            <a:r>
              <a:rPr lang="en-US" sz="2400" dirty="0">
                <a:solidFill>
                  <a:srgbClr val="FF0000"/>
                </a:solidFill>
              </a:rPr>
              <a:t>freeway driving level is only 0 to 4 ppm</a:t>
            </a:r>
          </a:p>
        </p:txBody>
      </p:sp>
      <p:sp>
        <p:nvSpPr>
          <p:cNvPr id="49156" name="Rectangle 4"/>
          <p:cNvSpPr>
            <a:spLocks noGrp="1" noChangeArrowheads="1"/>
          </p:cNvSpPr>
          <p:nvPr>
            <p:ph type="title"/>
          </p:nvPr>
        </p:nvSpPr>
        <p:spPr>
          <a:xfrm>
            <a:off x="609600" y="457200"/>
            <a:ext cx="7772400" cy="838200"/>
          </a:xfrm>
        </p:spPr>
        <p:txBody>
          <a:bodyPr/>
          <a:lstStyle/>
          <a:p>
            <a:pPr algn="ctr" eaLnBrk="1" hangingPunct="1"/>
            <a:r>
              <a:rPr lang="en-US" smtClean="0"/>
              <a:t>Carbon Monoxide</a:t>
            </a:r>
          </a:p>
        </p:txBody>
      </p:sp>
    </p:spTree>
    <p:extLst>
      <p:ext uri="{BB962C8B-B14F-4D97-AF65-F5344CB8AC3E}">
        <p14:creationId xmlns:p14="http://schemas.microsoft.com/office/powerpoint/2010/main" val="3844109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20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0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0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0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20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209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209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20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863600" y="228600"/>
            <a:ext cx="7518400" cy="628650"/>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3200">
                <a:solidFill>
                  <a:schemeClr val="tx2"/>
                </a:solidFill>
              </a:rPr>
              <a:t>Symptoms of Carbon Monoxide Poisoning</a:t>
            </a:r>
          </a:p>
        </p:txBody>
      </p:sp>
      <p:sp>
        <p:nvSpPr>
          <p:cNvPr id="50180" name="Line 6"/>
          <p:cNvSpPr>
            <a:spLocks noChangeShapeType="1"/>
          </p:cNvSpPr>
          <p:nvPr/>
        </p:nvSpPr>
        <p:spPr bwMode="auto">
          <a:xfrm>
            <a:off x="4800600" y="1219200"/>
            <a:ext cx="685800" cy="0"/>
          </a:xfrm>
          <a:prstGeom prst="line">
            <a:avLst/>
          </a:prstGeom>
          <a:noFill/>
          <a:ln w="9525">
            <a:noFill/>
            <a:round/>
            <a:headEnd/>
            <a:tailEnd type="triangle" w="med" len="med"/>
          </a:ln>
        </p:spPr>
        <p:txBody>
          <a:bodyPr lIns="92075" tIns="46038" rIns="92075" bIns="46038"/>
          <a:lstStyle/>
          <a:p>
            <a:endParaRPr lang="en-US"/>
          </a:p>
        </p:txBody>
      </p:sp>
      <p:sp>
        <p:nvSpPr>
          <p:cNvPr id="649225" name="Text Box 9"/>
          <p:cNvSpPr txBox="1">
            <a:spLocks noChangeArrowheads="1"/>
          </p:cNvSpPr>
          <p:nvPr/>
        </p:nvSpPr>
        <p:spPr bwMode="auto">
          <a:xfrm>
            <a:off x="2387795" y="1676400"/>
            <a:ext cx="3587521" cy="2862964"/>
          </a:xfrm>
          <a:prstGeom prst="rect">
            <a:avLst/>
          </a:prstGeom>
          <a:noFill/>
          <a:ln w="9525">
            <a:noFill/>
            <a:miter lim="800000"/>
            <a:headEnd/>
            <a:tailEnd/>
          </a:ln>
        </p:spPr>
        <p:txBody>
          <a:bodyPr wrap="none" lIns="92075" tIns="46038" rIns="92075" bIns="46038">
            <a:spAutoFit/>
          </a:bodyPr>
          <a:lstStyle/>
          <a:p>
            <a:pPr>
              <a:spcAft>
                <a:spcPts val="1200"/>
              </a:spcAft>
              <a:buFont typeface="Wingdings" pitchFamily="2" charset="2"/>
              <a:buChar char="§"/>
            </a:pPr>
            <a:r>
              <a:rPr lang="en-US" sz="2800" dirty="0"/>
              <a:t> Headaches </a:t>
            </a:r>
          </a:p>
          <a:p>
            <a:pPr>
              <a:spcAft>
                <a:spcPts val="1200"/>
              </a:spcAft>
              <a:buFont typeface="Wingdings" pitchFamily="2" charset="2"/>
              <a:buChar char="§"/>
            </a:pPr>
            <a:r>
              <a:rPr lang="en-US" sz="2800" dirty="0"/>
              <a:t> Dizziness </a:t>
            </a:r>
          </a:p>
          <a:p>
            <a:pPr>
              <a:spcAft>
                <a:spcPts val="1200"/>
              </a:spcAft>
              <a:buFont typeface="Wingdings" pitchFamily="2" charset="2"/>
              <a:buChar char="§"/>
            </a:pPr>
            <a:r>
              <a:rPr lang="en-US" sz="2800" dirty="0"/>
              <a:t> Nausea </a:t>
            </a:r>
          </a:p>
          <a:p>
            <a:pPr>
              <a:spcAft>
                <a:spcPts val="1200"/>
              </a:spcAft>
              <a:buFont typeface="Wingdings" pitchFamily="2" charset="2"/>
              <a:buChar char="§"/>
            </a:pPr>
            <a:r>
              <a:rPr lang="en-US" sz="2800" dirty="0"/>
              <a:t> </a:t>
            </a:r>
            <a:r>
              <a:rPr lang="en-US" sz="2800" dirty="0" smtClean="0"/>
              <a:t>Light-headedness</a:t>
            </a:r>
          </a:p>
          <a:p>
            <a:pPr>
              <a:spcAft>
                <a:spcPts val="1200"/>
              </a:spcAft>
              <a:buFont typeface="Wingdings" pitchFamily="2" charset="2"/>
              <a:buChar char="§"/>
            </a:pPr>
            <a:r>
              <a:rPr lang="en-US" sz="2800" dirty="0"/>
              <a:t>Shortness of breath </a:t>
            </a:r>
            <a:endParaRPr lang="en-US" sz="2800" dirty="0"/>
          </a:p>
        </p:txBody>
      </p:sp>
      <p:sp>
        <p:nvSpPr>
          <p:cNvPr id="649226" name="Text Box 10"/>
          <p:cNvSpPr txBox="1">
            <a:spLocks noChangeArrowheads="1"/>
          </p:cNvSpPr>
          <p:nvPr/>
        </p:nvSpPr>
        <p:spPr bwMode="auto">
          <a:xfrm>
            <a:off x="8164" y="4800600"/>
            <a:ext cx="8863013" cy="628650"/>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3200" dirty="0">
                <a:solidFill>
                  <a:srgbClr val="CC3300"/>
                </a:solidFill>
              </a:rPr>
              <a:t>High levels of CO can cause death within minutes </a:t>
            </a:r>
          </a:p>
        </p:txBody>
      </p:sp>
    </p:spTree>
    <p:extLst>
      <p:ext uri="{BB962C8B-B14F-4D97-AF65-F5344CB8AC3E}">
        <p14:creationId xmlns:p14="http://schemas.microsoft.com/office/powerpoint/2010/main" val="2577697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92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92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92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92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92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26"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trench overview"/>
          <p:cNvPicPr>
            <a:picLocks noChangeAspect="1" noChangeArrowheads="1"/>
          </p:cNvPicPr>
          <p:nvPr/>
        </p:nvPicPr>
        <p:blipFill>
          <a:blip r:embed="rId3" cstate="print"/>
          <a:srcRect/>
          <a:stretch>
            <a:fillRect/>
          </a:stretch>
        </p:blipFill>
        <p:spPr bwMode="auto">
          <a:xfrm>
            <a:off x="2000250" y="0"/>
            <a:ext cx="5143500" cy="6858000"/>
          </a:xfrm>
          <a:prstGeom prst="rect">
            <a:avLst/>
          </a:prstGeom>
          <a:noFill/>
          <a:ln w="9525">
            <a:noFill/>
            <a:miter lim="800000"/>
            <a:headEnd/>
            <a:tailEnd/>
          </a:ln>
        </p:spPr>
      </p:pic>
    </p:spTree>
    <p:extLst>
      <p:ext uri="{BB962C8B-B14F-4D97-AF65-F5344CB8AC3E}">
        <p14:creationId xmlns:p14="http://schemas.microsoft.com/office/powerpoint/2010/main" val="2192937444"/>
      </p:ext>
    </p:extLst>
  </p:cSld>
  <p:clrMapOvr>
    <a:masterClrMapping/>
  </p:clrMapOvr>
  <p:transition spd="slow"/>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trench compactin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344177344"/>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cementbw"/>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382588"/>
          <a:ext cx="9144000" cy="6170612"/>
        </p:xfrm>
        <a:graphic>
          <a:graphicData uri="http://schemas.openxmlformats.org/presentationml/2006/ole">
            <mc:AlternateContent xmlns:mc="http://schemas.openxmlformats.org/markup-compatibility/2006">
              <mc:Choice xmlns:v="urn:schemas-microsoft-com:vml" Requires="v">
                <p:oleObj spid="_x0000_s13317" name="Chart" r:id="rId4" imgW="6943703" imgH="4686334" progId="Excel.Sheet.8">
                  <p:embed/>
                </p:oleObj>
              </mc:Choice>
              <mc:Fallback>
                <p:oleObj name="Chart" r:id="rId4" imgW="6943703" imgH="4686334" progId="Excel.Sheet.8">
                  <p:embed/>
                  <p:pic>
                    <p:nvPicPr>
                      <p:cNvPr id="20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2588"/>
                        <a:ext cx="9144000" cy="61706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3623999"/>
      </p:ext>
    </p:extLst>
  </p:cSld>
  <p:clrMapOvr>
    <a:masterClrMapping/>
  </p:clrMapOvr>
  <p:transition spd="slow"/>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228600"/>
            <a:ext cx="9142413" cy="933450"/>
          </a:xfrm>
        </p:spPr>
        <p:txBody>
          <a:bodyPr/>
          <a:lstStyle/>
          <a:p>
            <a:pPr eaLnBrk="1" hangingPunct="1"/>
            <a:r>
              <a:rPr lang="en-US" smtClean="0"/>
              <a:t>Oxygen Enriched Atmospheres</a:t>
            </a:r>
          </a:p>
        </p:txBody>
      </p:sp>
      <p:sp>
        <p:nvSpPr>
          <p:cNvPr id="292867" name="Rectangle 3"/>
          <p:cNvSpPr>
            <a:spLocks noGrp="1" noChangeArrowheads="1"/>
          </p:cNvSpPr>
          <p:nvPr>
            <p:ph type="body" idx="1"/>
          </p:nvPr>
        </p:nvSpPr>
        <p:spPr>
          <a:xfrm>
            <a:off x="838200" y="1295400"/>
            <a:ext cx="7848600" cy="5151438"/>
          </a:xfrm>
        </p:spPr>
        <p:txBody>
          <a:bodyPr/>
          <a:lstStyle/>
          <a:p>
            <a:pPr eaLnBrk="1" hangingPunct="1">
              <a:buFont typeface="Wingdings" pitchFamily="2" charset="2"/>
              <a:buNone/>
            </a:pPr>
            <a:r>
              <a:rPr lang="en-US" dirty="0" smtClean="0">
                <a:solidFill>
                  <a:srgbClr val="CC3300"/>
                </a:solidFill>
              </a:rPr>
              <a:t>More than 23.5% O</a:t>
            </a:r>
            <a:r>
              <a:rPr lang="en-US" baseline="-25000" dirty="0" smtClean="0">
                <a:solidFill>
                  <a:srgbClr val="CC3300"/>
                </a:solidFill>
              </a:rPr>
              <a:t>2</a:t>
            </a:r>
          </a:p>
          <a:p>
            <a:pPr eaLnBrk="1" hangingPunct="1">
              <a:buFont typeface="Wingdings" pitchFamily="2" charset="2"/>
              <a:buNone/>
            </a:pPr>
            <a:r>
              <a:rPr lang="en-US" dirty="0" smtClean="0">
                <a:solidFill>
                  <a:srgbClr val="CC3300"/>
                </a:solidFill>
              </a:rPr>
              <a:t>Extreme fire hazard</a:t>
            </a:r>
          </a:p>
          <a:p>
            <a:pPr eaLnBrk="1" hangingPunct="1">
              <a:buFont typeface="Wingdings" pitchFamily="2" charset="2"/>
              <a:buNone/>
            </a:pPr>
            <a:r>
              <a:rPr lang="en-US" dirty="0" smtClean="0">
                <a:solidFill>
                  <a:srgbClr val="CC0099"/>
                </a:solidFill>
              </a:rPr>
              <a:t>Sources:</a:t>
            </a:r>
          </a:p>
          <a:p>
            <a:pPr eaLnBrk="1" hangingPunct="1">
              <a:buNone/>
            </a:pPr>
            <a:r>
              <a:rPr lang="en-US" dirty="0" smtClean="0">
                <a:solidFill>
                  <a:srgbClr val="FF3300"/>
                </a:solidFill>
              </a:rPr>
              <a:t>		Ozone </a:t>
            </a:r>
            <a:r>
              <a:rPr lang="en-US" dirty="0">
                <a:solidFill>
                  <a:srgbClr val="FF3300"/>
                </a:solidFill>
              </a:rPr>
              <a:t>generation</a:t>
            </a:r>
          </a:p>
          <a:p>
            <a:pPr eaLnBrk="1" hangingPunct="1">
              <a:buFont typeface="Wingdings" pitchFamily="2" charset="2"/>
              <a:buNone/>
            </a:pPr>
            <a:r>
              <a:rPr lang="en-US" dirty="0" smtClean="0">
                <a:solidFill>
                  <a:srgbClr val="FF3300"/>
                </a:solidFill>
              </a:rPr>
              <a:t>		Leaking welding hoses</a:t>
            </a:r>
          </a:p>
        </p:txBody>
      </p:sp>
    </p:spTree>
    <p:extLst>
      <p:ext uri="{BB962C8B-B14F-4D97-AF65-F5344CB8AC3E}">
        <p14:creationId xmlns:p14="http://schemas.microsoft.com/office/powerpoint/2010/main" val="18078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8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8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28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292867">
                                            <p:txEl>
                                              <p:pRg st="3" end="3"/>
                                            </p:txEl>
                                          </p:spTgt>
                                        </p:tgtEl>
                                        <p:attrNameLst>
                                          <p:attrName>style.color</p:attrName>
                                        </p:attrNameLst>
                                      </p:cBhvr>
                                      <p:to>
                                        <a:srgbClr val="AFAFAF"/>
                                      </p:to>
                                    </p:animClr>
                                  </p:childTnLst>
                                </p:cTn>
                              </p:par>
                              <p:par>
                                <p:cTn id="19" presetID="1" presetClass="entr" presetSubtype="0" fill="hold" nodeType="withEffect">
                                  <p:stCondLst>
                                    <p:cond delay="0"/>
                                  </p:stCondLst>
                                  <p:childTnLst>
                                    <p:set>
                                      <p:cBhvr>
                                        <p:cTn id="20" dur="1" fill="hold">
                                          <p:stCondLst>
                                            <p:cond delay="0"/>
                                          </p:stCondLst>
                                        </p:cTn>
                                        <p:tgtEl>
                                          <p:spTgt spid="2928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smtClean="0"/>
              <a:t>Welding </a:t>
            </a:r>
          </a:p>
        </p:txBody>
      </p:sp>
      <p:sp>
        <p:nvSpPr>
          <p:cNvPr id="4100" name="Rectangle 3"/>
          <p:cNvSpPr>
            <a:spLocks noGrp="1" noChangeArrowheads="1"/>
          </p:cNvSpPr>
          <p:nvPr>
            <p:ph type="body" sz="half" idx="2"/>
          </p:nvPr>
        </p:nvSpPr>
        <p:spPr/>
        <p:txBody>
          <a:bodyPr/>
          <a:lstStyle/>
          <a:p>
            <a:pPr eaLnBrk="1" hangingPunct="1"/>
            <a:endParaRPr lang="en-US" smtClean="0"/>
          </a:p>
        </p:txBody>
      </p:sp>
      <p:pic>
        <p:nvPicPr>
          <p:cNvPr id="4101" name="Picture 4" descr="weldsample"/>
          <p:cNvPicPr>
            <a:picLocks noGrp="1" noChangeAspect="1" noChangeArrowheads="1"/>
          </p:cNvPicPr>
          <p:nvPr>
            <p:ph type="clipArt" sz="half" idx="1"/>
          </p:nvPr>
        </p:nvPicPr>
        <p:blipFill>
          <a:blip r:embed="rId4" cstate="print"/>
          <a:srcRect/>
          <a:stretch>
            <a:fillRect/>
          </a:stretch>
        </p:blipFill>
        <p:spPr>
          <a:xfrm>
            <a:off x="1509713" y="1979613"/>
            <a:ext cx="3571875" cy="2216150"/>
          </a:xfrm>
          <a:noFill/>
        </p:spPr>
      </p:pic>
      <p:pic>
        <p:nvPicPr>
          <p:cNvPr id="4102" name="Picture 5" descr="LOCAL1"/>
          <p:cNvPicPr>
            <a:picLocks noChangeAspect="1" noChangeArrowheads="1"/>
          </p:cNvPicPr>
          <p:nvPr/>
        </p:nvPicPr>
        <p:blipFill>
          <a:blip r:embed="rId5" cstate="print"/>
          <a:srcRect/>
          <a:stretch>
            <a:fillRect/>
          </a:stretch>
        </p:blipFill>
        <p:spPr bwMode="auto">
          <a:xfrm>
            <a:off x="5334000" y="1143000"/>
            <a:ext cx="2971800" cy="3886200"/>
          </a:xfrm>
          <a:prstGeom prst="rect">
            <a:avLst/>
          </a:prstGeom>
          <a:noFill/>
          <a:ln w="9525">
            <a:noFill/>
            <a:miter lim="800000"/>
            <a:headEnd/>
            <a:tailEnd/>
          </a:ln>
        </p:spPr>
      </p:pic>
      <p:graphicFrame>
        <p:nvGraphicFramePr>
          <p:cNvPr id="4098" name="Object 6"/>
          <p:cNvGraphicFramePr>
            <a:graphicFrameLocks noChangeAspect="1"/>
          </p:cNvGraphicFramePr>
          <p:nvPr/>
        </p:nvGraphicFramePr>
        <p:xfrm>
          <a:off x="1295400" y="4572000"/>
          <a:ext cx="1185863" cy="1568450"/>
        </p:xfrm>
        <a:graphic>
          <a:graphicData uri="http://schemas.openxmlformats.org/presentationml/2006/ole">
            <mc:AlternateContent xmlns:mc="http://schemas.openxmlformats.org/markup-compatibility/2006">
              <mc:Choice xmlns:v="urn:schemas-microsoft-com:vml" Requires="v">
                <p:oleObj spid="_x0000_s14341" name="Bitmap Image" r:id="rId6" imgW="942857" imgH="1247619" progId="PBrush">
                  <p:embed/>
                </p:oleObj>
              </mc:Choice>
              <mc:Fallback>
                <p:oleObj name="Bitmap Image" r:id="rId6" imgW="942857" imgH="1247619" progId="PBrush">
                  <p:embed/>
                  <p:pic>
                    <p:nvPicPr>
                      <p:cNvPr id="4098"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4572000"/>
                        <a:ext cx="1185863"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03" name="Picture 7" descr="Fire Dept Water Truck Entry Prep"/>
          <p:cNvPicPr>
            <a:picLocks noChangeAspect="1" noChangeArrowheads="1"/>
          </p:cNvPicPr>
          <p:nvPr/>
        </p:nvPicPr>
        <p:blipFill>
          <a:blip r:embed="rId8" cstate="print">
            <a:lum bright="6000"/>
          </a:blip>
          <a:srcRect/>
          <a:stretch>
            <a:fillRect/>
          </a:stretch>
        </p:blipFill>
        <p:spPr bwMode="auto">
          <a:xfrm>
            <a:off x="3429000" y="4273550"/>
            <a:ext cx="3981450" cy="2584450"/>
          </a:xfrm>
          <a:prstGeom prst="rect">
            <a:avLst/>
          </a:prstGeom>
          <a:noFill/>
          <a:ln w="9525">
            <a:noFill/>
            <a:miter lim="800000"/>
            <a:headEnd/>
            <a:tailEnd/>
          </a:ln>
        </p:spPr>
      </p:pic>
    </p:spTree>
    <p:extLst>
      <p:ext uri="{BB962C8B-B14F-4D97-AF65-F5344CB8AC3E}">
        <p14:creationId xmlns:p14="http://schemas.microsoft.com/office/powerpoint/2010/main" val="3084241268"/>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1"/>
          <p:cNvSpPr txBox="1">
            <a:spLocks noChangeArrowheads="1"/>
          </p:cNvSpPr>
          <p:nvPr/>
        </p:nvSpPr>
        <p:spPr bwMode="auto">
          <a:xfrm>
            <a:off x="1828800" y="304800"/>
            <a:ext cx="3910013" cy="846138"/>
          </a:xfrm>
          <a:prstGeom prst="rect">
            <a:avLst/>
          </a:prstGeom>
          <a:noFill/>
          <a:ln w="9525">
            <a:noFill/>
            <a:miter lim="800000"/>
            <a:headEnd/>
            <a:tailEnd/>
          </a:ln>
        </p:spPr>
        <p:txBody>
          <a:bodyPr wrap="none">
            <a:spAutoFit/>
          </a:bodyPr>
          <a:lstStyle/>
          <a:p>
            <a:pPr>
              <a:buFont typeface="Wingdings" pitchFamily="2" charset="2"/>
              <a:buNone/>
            </a:pPr>
            <a:r>
              <a:rPr lang="en-US" sz="4800">
                <a:solidFill>
                  <a:srgbClr val="7030A0"/>
                </a:solidFill>
              </a:rPr>
              <a:t>Oxy-acetylene</a:t>
            </a:r>
          </a:p>
        </p:txBody>
      </p:sp>
      <p:sp>
        <p:nvSpPr>
          <p:cNvPr id="3" name="TextBox 2"/>
          <p:cNvSpPr txBox="1">
            <a:spLocks noChangeArrowheads="1"/>
          </p:cNvSpPr>
          <p:nvPr/>
        </p:nvSpPr>
        <p:spPr bwMode="auto">
          <a:xfrm>
            <a:off x="762000" y="1143000"/>
            <a:ext cx="6801990" cy="5062924"/>
          </a:xfrm>
          <a:prstGeom prst="rect">
            <a:avLst/>
          </a:prstGeom>
          <a:noFill/>
          <a:ln w="9525">
            <a:noFill/>
            <a:miter lim="800000"/>
            <a:headEnd/>
            <a:tailEnd/>
          </a:ln>
        </p:spPr>
        <p:txBody>
          <a:bodyPr wrap="none">
            <a:spAutoFit/>
          </a:bodyPr>
          <a:lstStyle/>
          <a:p>
            <a:pPr>
              <a:buFont typeface="Wingdings" pitchFamily="2" charset="2"/>
              <a:buNone/>
            </a:pPr>
            <a:r>
              <a:rPr lang="en-US" sz="3600" dirty="0">
                <a:solidFill>
                  <a:srgbClr val="FF0000"/>
                </a:solidFill>
              </a:rPr>
              <a:t>VENTILATE</a:t>
            </a:r>
          </a:p>
          <a:p>
            <a:pPr>
              <a:spcBef>
                <a:spcPts val="600"/>
              </a:spcBef>
              <a:spcAft>
                <a:spcPts val="600"/>
              </a:spcAft>
              <a:buFont typeface="Wingdings" pitchFamily="2" charset="2"/>
              <a:buNone/>
            </a:pPr>
            <a:r>
              <a:rPr lang="en-US" sz="3600" dirty="0">
                <a:solidFill>
                  <a:srgbClr val="FF0000"/>
                </a:solidFill>
              </a:rPr>
              <a:t>Tanks OUTSIDE confined space</a:t>
            </a:r>
          </a:p>
          <a:p>
            <a:pPr>
              <a:spcBef>
                <a:spcPts val="600"/>
              </a:spcBef>
              <a:buFont typeface="Wingdings" pitchFamily="2" charset="2"/>
              <a:buNone/>
            </a:pPr>
            <a:r>
              <a:rPr lang="en-US" sz="3600" dirty="0">
                <a:solidFill>
                  <a:srgbClr val="FF0000"/>
                </a:solidFill>
              </a:rPr>
              <a:t>Shut off valves at regulators </a:t>
            </a:r>
          </a:p>
          <a:p>
            <a:pPr>
              <a:spcAft>
                <a:spcPts val="600"/>
              </a:spcAft>
              <a:buFont typeface="Wingdings" pitchFamily="2" charset="2"/>
              <a:buNone/>
            </a:pPr>
            <a:r>
              <a:rPr lang="en-US" sz="3600" dirty="0">
                <a:solidFill>
                  <a:srgbClr val="FF0000"/>
                </a:solidFill>
              </a:rPr>
              <a:t>overnight or at breaks</a:t>
            </a:r>
          </a:p>
          <a:p>
            <a:pPr>
              <a:spcBef>
                <a:spcPts val="600"/>
              </a:spcBef>
              <a:buFont typeface="Wingdings" pitchFamily="2" charset="2"/>
              <a:buNone/>
            </a:pPr>
            <a:r>
              <a:rPr lang="en-US" sz="3600" dirty="0">
                <a:solidFill>
                  <a:srgbClr val="FF0000"/>
                </a:solidFill>
              </a:rPr>
              <a:t>(remove torch &amp; hose where </a:t>
            </a:r>
          </a:p>
          <a:p>
            <a:pPr>
              <a:spcAft>
                <a:spcPts val="600"/>
              </a:spcAft>
              <a:buFont typeface="Wingdings" pitchFamily="2" charset="2"/>
              <a:buNone/>
            </a:pPr>
            <a:r>
              <a:rPr lang="en-US" sz="3600" dirty="0">
                <a:solidFill>
                  <a:srgbClr val="FF0000"/>
                </a:solidFill>
              </a:rPr>
              <a:t>practicable)</a:t>
            </a:r>
          </a:p>
          <a:p>
            <a:pPr>
              <a:spcAft>
                <a:spcPts val="600"/>
              </a:spcAft>
              <a:buFont typeface="Wingdings" pitchFamily="2" charset="2"/>
              <a:buNone/>
            </a:pPr>
            <a:r>
              <a:rPr lang="en-US" sz="3600" dirty="0">
                <a:solidFill>
                  <a:srgbClr val="FF0000"/>
                </a:solidFill>
              </a:rPr>
              <a:t>Warn other workers of hot spots</a:t>
            </a:r>
          </a:p>
          <a:p>
            <a:pPr>
              <a:buFont typeface="Wingdings" pitchFamily="2" charset="2"/>
              <a:buNone/>
            </a:pPr>
            <a:endParaRPr lang="en-US" sz="3600" dirty="0"/>
          </a:p>
        </p:txBody>
      </p:sp>
    </p:spTree>
    <p:extLst>
      <p:ext uri="{BB962C8B-B14F-4D97-AF65-F5344CB8AC3E}">
        <p14:creationId xmlns:p14="http://schemas.microsoft.com/office/powerpoint/2010/main" val="106178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0" end="0"/>
                                            </p:txEl>
                                          </p:spTgt>
                                        </p:tgtEl>
                                        <p:attrNameLst>
                                          <p:attrName>style.color</p:attrName>
                                        </p:attrNameLst>
                                      </p:cBhvr>
                                      <p:to>
                                        <a:schemeClr val="folHlink"/>
                                      </p:to>
                                    </p:animClr>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500" fill="hold"/>
                                        <p:tgtEl>
                                          <p:spTgt spid="3">
                                            <p:txEl>
                                              <p:pRg st="1" end="1"/>
                                            </p:txEl>
                                          </p:spTgt>
                                        </p:tgtEl>
                                        <p:attrNameLst>
                                          <p:attrName>style.color</p:attrName>
                                        </p:attrNameLst>
                                      </p:cBhvr>
                                      <p:to>
                                        <a:schemeClr val="folHlink"/>
                                      </p:to>
                                    </p:animClr>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500" fill="hold"/>
                                        <p:tgtEl>
                                          <p:spTgt spid="3">
                                            <p:txEl>
                                              <p:pRg st="2" end="2"/>
                                            </p:txEl>
                                          </p:spTgt>
                                        </p:tgtEl>
                                        <p:attrNameLst>
                                          <p:attrName>style.color</p:attrName>
                                        </p:attrNameLst>
                                      </p:cBhvr>
                                      <p:to>
                                        <a:schemeClr val="folHlink"/>
                                      </p:to>
                                    </p:animClr>
                                  </p:childTnLst>
                                </p:cTn>
                              </p:par>
                              <p:par>
                                <p:cTn id="31" presetID="3" presetClass="emph" presetSubtype="2" fill="hold" nodeType="withEffect">
                                  <p:stCondLst>
                                    <p:cond delay="0"/>
                                  </p:stCondLst>
                                  <p:childTnLst>
                                    <p:animClr clrSpc="rgb" dir="cw">
                                      <p:cBhvr override="childStyle">
                                        <p:cTn id="32" dur="500" fill="hold"/>
                                        <p:tgtEl>
                                          <p:spTgt spid="3">
                                            <p:txEl>
                                              <p:pRg st="3" end="3"/>
                                            </p:txEl>
                                          </p:spTgt>
                                        </p:tgtEl>
                                        <p:attrNameLst>
                                          <p:attrName>style.color</p:attrName>
                                        </p:attrNameLst>
                                      </p:cBhvr>
                                      <p:to>
                                        <a:schemeClr val="folHlink"/>
                                      </p:to>
                                    </p:animClr>
                                  </p:childTnLst>
                                </p:cTn>
                              </p:par>
                              <p:par>
                                <p:cTn id="33" presetID="3" presetClass="emph" presetSubtype="2" fill="hold" nodeType="withEffect">
                                  <p:stCondLst>
                                    <p:cond delay="0"/>
                                  </p:stCondLst>
                                  <p:childTnLst>
                                    <p:animClr clrSpc="rgb" dir="cw">
                                      <p:cBhvr override="childStyle">
                                        <p:cTn id="34" dur="500" fill="hold"/>
                                        <p:tgtEl>
                                          <p:spTgt spid="3">
                                            <p:txEl>
                                              <p:pRg st="4" end="4"/>
                                            </p:txEl>
                                          </p:spTgt>
                                        </p:tgtEl>
                                        <p:attrNameLst>
                                          <p:attrName>style.color</p:attrName>
                                        </p:attrNameLst>
                                      </p:cBhvr>
                                      <p:to>
                                        <a:schemeClr val="folHlink"/>
                                      </p:to>
                                    </p:animClr>
                                  </p:childTnLst>
                                </p:cTn>
                              </p:par>
                              <p:par>
                                <p:cTn id="35" presetID="3" presetClass="emph" presetSubtype="2" fill="hold" nodeType="withEffect">
                                  <p:stCondLst>
                                    <p:cond delay="0"/>
                                  </p:stCondLst>
                                  <p:childTnLst>
                                    <p:animClr clrSpc="rgb" dir="cw">
                                      <p:cBhvr override="childStyle">
                                        <p:cTn id="36" dur="500" fill="hold"/>
                                        <p:tgtEl>
                                          <p:spTgt spid="3">
                                            <p:txEl>
                                              <p:pRg st="5" end="5"/>
                                            </p:txEl>
                                          </p:spTgt>
                                        </p:tgtEl>
                                        <p:attrNameLst>
                                          <p:attrName>style.color</p:attrName>
                                        </p:attrNameLst>
                                      </p:cBhvr>
                                      <p:to>
                                        <a:schemeClr val="folHlink"/>
                                      </p:to>
                                    </p:animClr>
                                  </p:childTnLst>
                                </p:cTn>
                              </p:par>
                              <p:par>
                                <p:cTn id="37" presetID="1"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1"/>
          <p:cNvSpPr txBox="1">
            <a:spLocks noChangeArrowheads="1"/>
          </p:cNvSpPr>
          <p:nvPr/>
        </p:nvSpPr>
        <p:spPr bwMode="auto">
          <a:xfrm>
            <a:off x="1828800" y="762000"/>
            <a:ext cx="3370263" cy="846138"/>
          </a:xfrm>
          <a:prstGeom prst="rect">
            <a:avLst/>
          </a:prstGeom>
          <a:noFill/>
          <a:ln w="9525">
            <a:noFill/>
            <a:miter lim="800000"/>
            <a:headEnd/>
            <a:tailEnd/>
          </a:ln>
        </p:spPr>
        <p:txBody>
          <a:bodyPr wrap="none">
            <a:spAutoFit/>
          </a:bodyPr>
          <a:lstStyle/>
          <a:p>
            <a:pPr>
              <a:buFont typeface="Wingdings" pitchFamily="2" charset="2"/>
              <a:buNone/>
            </a:pPr>
            <a:r>
              <a:rPr lang="en-US" sz="4800">
                <a:solidFill>
                  <a:srgbClr val="7030A0"/>
                </a:solidFill>
              </a:rPr>
              <a:t>Arc welding</a:t>
            </a:r>
          </a:p>
        </p:txBody>
      </p:sp>
      <p:sp>
        <p:nvSpPr>
          <p:cNvPr id="3" name="TextBox 2"/>
          <p:cNvSpPr txBox="1">
            <a:spLocks noChangeArrowheads="1"/>
          </p:cNvSpPr>
          <p:nvPr/>
        </p:nvSpPr>
        <p:spPr bwMode="auto">
          <a:xfrm>
            <a:off x="762000" y="2133600"/>
            <a:ext cx="6707798" cy="4031873"/>
          </a:xfrm>
          <a:prstGeom prst="rect">
            <a:avLst/>
          </a:prstGeom>
          <a:noFill/>
          <a:ln w="9525">
            <a:noFill/>
            <a:miter lim="800000"/>
            <a:headEnd/>
            <a:tailEnd/>
          </a:ln>
        </p:spPr>
        <p:txBody>
          <a:bodyPr wrap="none">
            <a:spAutoFit/>
          </a:bodyPr>
          <a:lstStyle/>
          <a:p>
            <a:pPr>
              <a:buFont typeface="Wingdings" pitchFamily="2" charset="2"/>
              <a:buNone/>
            </a:pPr>
            <a:r>
              <a:rPr lang="en-US" sz="3600" dirty="0">
                <a:solidFill>
                  <a:srgbClr val="FF0000"/>
                </a:solidFill>
              </a:rPr>
              <a:t>VENTILATE</a:t>
            </a:r>
          </a:p>
          <a:p>
            <a:pPr>
              <a:spcBef>
                <a:spcPts val="1200"/>
              </a:spcBef>
              <a:buFont typeface="Wingdings" pitchFamily="2" charset="2"/>
              <a:buNone/>
            </a:pPr>
            <a:r>
              <a:rPr lang="en-US" sz="3600" dirty="0">
                <a:solidFill>
                  <a:srgbClr val="FF0000"/>
                </a:solidFill>
              </a:rPr>
              <a:t>Remove electrodes</a:t>
            </a:r>
          </a:p>
          <a:p>
            <a:pPr>
              <a:spcAft>
                <a:spcPts val="1200"/>
              </a:spcAft>
              <a:buFont typeface="Wingdings" pitchFamily="2" charset="2"/>
              <a:buNone/>
            </a:pPr>
            <a:r>
              <a:rPr lang="en-US" sz="3600" dirty="0">
                <a:solidFill>
                  <a:srgbClr val="FF0000"/>
                </a:solidFill>
              </a:rPr>
              <a:t>overnight or at breaks</a:t>
            </a:r>
          </a:p>
          <a:p>
            <a:pPr>
              <a:spcBef>
                <a:spcPts val="1200"/>
              </a:spcBef>
              <a:spcAft>
                <a:spcPts val="600"/>
              </a:spcAft>
              <a:buFont typeface="Wingdings" pitchFamily="2" charset="2"/>
              <a:buNone/>
            </a:pPr>
            <a:r>
              <a:rPr lang="en-US" sz="3600" dirty="0">
                <a:solidFill>
                  <a:srgbClr val="FF0000"/>
                </a:solidFill>
              </a:rPr>
              <a:t>Warn other workers of hot spots</a:t>
            </a:r>
          </a:p>
          <a:p>
            <a:pPr>
              <a:spcAft>
                <a:spcPts val="600"/>
              </a:spcAft>
              <a:buFont typeface="Wingdings" pitchFamily="2" charset="2"/>
              <a:buNone/>
            </a:pPr>
            <a:endParaRPr lang="en-US" sz="3600" dirty="0">
              <a:solidFill>
                <a:srgbClr val="000099"/>
              </a:solidFill>
            </a:endParaRPr>
          </a:p>
          <a:p>
            <a:pPr>
              <a:buFont typeface="Wingdings" pitchFamily="2" charset="2"/>
              <a:buNone/>
            </a:pPr>
            <a:endParaRPr lang="en-US" sz="3600" dirty="0"/>
          </a:p>
        </p:txBody>
      </p:sp>
    </p:spTree>
    <p:extLst>
      <p:ext uri="{BB962C8B-B14F-4D97-AF65-F5344CB8AC3E}">
        <p14:creationId xmlns:p14="http://schemas.microsoft.com/office/powerpoint/2010/main" val="1874198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
                                            <p:txEl>
                                              <p:pRg st="0" end="0"/>
                                            </p:txEl>
                                          </p:spTgt>
                                        </p:tgtEl>
                                        <p:attrNameLst>
                                          <p:attrName>style.color</p:attrName>
                                        </p:attrNameLst>
                                      </p:cBhvr>
                                      <p:to>
                                        <a:schemeClr val="folHlink"/>
                                      </p:to>
                                    </p:animClr>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500" fill="hold"/>
                                        <p:tgtEl>
                                          <p:spTgt spid="3">
                                            <p:txEl>
                                              <p:pRg st="1" end="1"/>
                                            </p:txEl>
                                          </p:spTgt>
                                        </p:tgtEl>
                                        <p:attrNameLst>
                                          <p:attrName>style.color</p:attrName>
                                        </p:attrNameLst>
                                      </p:cBhvr>
                                      <p:to>
                                        <a:schemeClr val="folHlink"/>
                                      </p:to>
                                    </p:animClr>
                                  </p:childTnLst>
                                </p:cTn>
                              </p:par>
                              <p:par>
                                <p:cTn id="19" presetID="3" presetClass="emph" presetSubtype="2" fill="hold" nodeType="withEffect">
                                  <p:stCondLst>
                                    <p:cond delay="0"/>
                                  </p:stCondLst>
                                  <p:childTnLst>
                                    <p:animClr clrSpc="rgb" dir="cw">
                                      <p:cBhvr override="childStyle">
                                        <p:cTn id="20" dur="500" fill="hold"/>
                                        <p:tgtEl>
                                          <p:spTgt spid="3">
                                            <p:txEl>
                                              <p:pRg st="2" end="2"/>
                                            </p:txEl>
                                          </p:spTgt>
                                        </p:tgtEl>
                                        <p:attrNameLst>
                                          <p:attrName>style.color</p:attrName>
                                        </p:attrNameLst>
                                      </p:cBhvr>
                                      <p:to>
                                        <a:schemeClr val="folHlink"/>
                                      </p:to>
                                    </p:animClr>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1"/>
          <p:cNvSpPr txBox="1">
            <a:spLocks noChangeArrowheads="1"/>
          </p:cNvSpPr>
          <p:nvPr/>
        </p:nvSpPr>
        <p:spPr bwMode="auto">
          <a:xfrm>
            <a:off x="1828800" y="762000"/>
            <a:ext cx="3370263" cy="846138"/>
          </a:xfrm>
          <a:prstGeom prst="rect">
            <a:avLst/>
          </a:prstGeom>
          <a:noFill/>
          <a:ln w="9525">
            <a:noFill/>
            <a:miter lim="800000"/>
            <a:headEnd/>
            <a:tailEnd/>
          </a:ln>
        </p:spPr>
        <p:txBody>
          <a:bodyPr wrap="none">
            <a:spAutoFit/>
          </a:bodyPr>
          <a:lstStyle/>
          <a:p>
            <a:pPr>
              <a:buFont typeface="Wingdings" pitchFamily="2" charset="2"/>
              <a:buNone/>
            </a:pPr>
            <a:r>
              <a:rPr lang="en-US" sz="4800">
                <a:solidFill>
                  <a:srgbClr val="7030A0"/>
                </a:solidFill>
              </a:rPr>
              <a:t>Arc welding</a:t>
            </a:r>
          </a:p>
        </p:txBody>
      </p:sp>
      <p:sp>
        <p:nvSpPr>
          <p:cNvPr id="3" name="TextBox 2"/>
          <p:cNvSpPr txBox="1">
            <a:spLocks noChangeArrowheads="1"/>
          </p:cNvSpPr>
          <p:nvPr/>
        </p:nvSpPr>
        <p:spPr bwMode="auto">
          <a:xfrm>
            <a:off x="762000" y="2133600"/>
            <a:ext cx="7924800" cy="1831271"/>
          </a:xfrm>
          <a:prstGeom prst="rect">
            <a:avLst/>
          </a:prstGeom>
          <a:noFill/>
          <a:ln w="9525">
            <a:noFill/>
            <a:miter lim="800000"/>
            <a:headEnd/>
            <a:tailEnd/>
          </a:ln>
        </p:spPr>
        <p:txBody>
          <a:bodyPr wrap="square">
            <a:spAutoFit/>
          </a:bodyPr>
          <a:lstStyle/>
          <a:p>
            <a:pPr>
              <a:buFont typeface="Wingdings" pitchFamily="2" charset="2"/>
              <a:buNone/>
            </a:pPr>
            <a:r>
              <a:rPr lang="en-US" sz="3600" dirty="0">
                <a:solidFill>
                  <a:srgbClr val="000099"/>
                </a:solidFill>
              </a:rPr>
              <a:t>Shield </a:t>
            </a:r>
            <a:r>
              <a:rPr lang="en-US" sz="3600" dirty="0" smtClean="0">
                <a:solidFill>
                  <a:srgbClr val="000099"/>
                </a:solidFill>
              </a:rPr>
              <a:t>gases displace oxygen</a:t>
            </a:r>
            <a:endParaRPr lang="en-US" sz="3600" dirty="0">
              <a:solidFill>
                <a:srgbClr val="FF0000"/>
              </a:solidFill>
            </a:endParaRPr>
          </a:p>
          <a:p>
            <a:pPr>
              <a:spcAft>
                <a:spcPts val="600"/>
              </a:spcAft>
              <a:buFont typeface="Wingdings" pitchFamily="2" charset="2"/>
              <a:buNone/>
            </a:pPr>
            <a:endParaRPr lang="en-US" sz="3600" dirty="0">
              <a:solidFill>
                <a:srgbClr val="000099"/>
              </a:solidFill>
            </a:endParaRPr>
          </a:p>
          <a:p>
            <a:pPr>
              <a:buFont typeface="Wingdings" pitchFamily="2" charset="2"/>
              <a:buNone/>
            </a:pPr>
            <a:endParaRPr lang="en-US" sz="3600" dirty="0"/>
          </a:p>
        </p:txBody>
      </p:sp>
    </p:spTree>
    <p:extLst>
      <p:ext uri="{BB962C8B-B14F-4D97-AF65-F5344CB8AC3E}">
        <p14:creationId xmlns:p14="http://schemas.microsoft.com/office/powerpoint/2010/main" val="3630499407"/>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80999" y="533400"/>
            <a:ext cx="8593905" cy="639763"/>
          </a:xfrm>
        </p:spPr>
        <p:txBody>
          <a:bodyPr/>
          <a:lstStyle/>
          <a:p>
            <a:pPr eaLnBrk="1" hangingPunct="1"/>
            <a:r>
              <a:rPr lang="en-US" sz="3600" dirty="0" smtClean="0"/>
              <a:t>Simple </a:t>
            </a:r>
            <a:r>
              <a:rPr lang="en-US" sz="3600" dirty="0" err="1"/>
              <a:t>a</a:t>
            </a:r>
            <a:r>
              <a:rPr lang="en-US" sz="3600" dirty="0" err="1" smtClean="0"/>
              <a:t>sphyxiants</a:t>
            </a:r>
            <a:r>
              <a:rPr lang="en-US" sz="3600" dirty="0" smtClean="0"/>
              <a:t> </a:t>
            </a:r>
            <a:r>
              <a:rPr lang="en-US" sz="3600" dirty="0">
                <a:solidFill>
                  <a:schemeClr val="tx1"/>
                </a:solidFill>
              </a:rPr>
              <a:t>d</a:t>
            </a:r>
            <a:r>
              <a:rPr lang="en-US" sz="3600" dirty="0" smtClean="0">
                <a:solidFill>
                  <a:schemeClr val="tx1"/>
                </a:solidFill>
              </a:rPr>
              <a:t>isplace oxygen</a:t>
            </a:r>
            <a:endParaRPr lang="en-US" sz="2800" b="0" u="sng" dirty="0" smtClean="0"/>
          </a:p>
        </p:txBody>
      </p:sp>
      <p:sp>
        <p:nvSpPr>
          <p:cNvPr id="62467" name="Rectangle 3"/>
          <p:cNvSpPr>
            <a:spLocks noGrp="1" noChangeArrowheads="1"/>
          </p:cNvSpPr>
          <p:nvPr>
            <p:ph type="body" idx="1"/>
          </p:nvPr>
        </p:nvSpPr>
        <p:spPr>
          <a:xfrm>
            <a:off x="1600200" y="2133600"/>
            <a:ext cx="4114800" cy="3429000"/>
          </a:xfrm>
        </p:spPr>
        <p:txBody>
          <a:bodyPr/>
          <a:lstStyle/>
          <a:p>
            <a:pPr eaLnBrk="1" hangingPunct="1"/>
            <a:r>
              <a:rPr lang="en-US" dirty="0" smtClean="0"/>
              <a:t>Nitrogen (N</a:t>
            </a:r>
            <a:r>
              <a:rPr lang="en-US" baseline="-25000" dirty="0" smtClean="0"/>
              <a:t>2</a:t>
            </a:r>
            <a:r>
              <a:rPr lang="en-US" dirty="0" smtClean="0"/>
              <a:t>)</a:t>
            </a:r>
          </a:p>
          <a:p>
            <a:pPr eaLnBrk="1" hangingPunct="1"/>
            <a:r>
              <a:rPr lang="en-US" dirty="0" smtClean="0"/>
              <a:t>Argon (</a:t>
            </a:r>
            <a:r>
              <a:rPr lang="en-US" dirty="0" err="1" smtClean="0"/>
              <a:t>Ar</a:t>
            </a:r>
            <a:r>
              <a:rPr lang="en-US" dirty="0" smtClean="0"/>
              <a:t>)</a:t>
            </a:r>
          </a:p>
          <a:p>
            <a:pPr eaLnBrk="1" hangingPunct="1"/>
            <a:r>
              <a:rPr lang="en-US" dirty="0" smtClean="0"/>
              <a:t>Carbon Dioxide</a:t>
            </a:r>
          </a:p>
          <a:p>
            <a:pPr eaLnBrk="1" hangingPunct="1"/>
            <a:r>
              <a:rPr lang="en-US" dirty="0" smtClean="0"/>
              <a:t>Helium</a:t>
            </a:r>
          </a:p>
          <a:p>
            <a:pPr eaLnBrk="1" hangingPunct="1">
              <a:buFont typeface="Wingdings" pitchFamily="2" charset="2"/>
              <a:buNone/>
            </a:pPr>
            <a:endParaRPr lang="en-US" dirty="0" smtClean="0"/>
          </a:p>
        </p:txBody>
      </p:sp>
      <p:sp>
        <p:nvSpPr>
          <p:cNvPr id="62468" name="Text Box 5"/>
          <p:cNvSpPr txBox="1">
            <a:spLocks noChangeArrowheads="1"/>
          </p:cNvSpPr>
          <p:nvPr/>
        </p:nvSpPr>
        <p:spPr bwMode="auto">
          <a:xfrm>
            <a:off x="2590800" y="1600200"/>
            <a:ext cx="3352800" cy="457200"/>
          </a:xfrm>
          <a:prstGeom prst="rect">
            <a:avLst/>
          </a:prstGeom>
          <a:noFill/>
          <a:ln w="12700">
            <a:noFill/>
            <a:miter lim="800000"/>
            <a:headEnd type="none" w="sm" len="sm"/>
            <a:tailEnd type="none" w="sm" len="sm"/>
          </a:ln>
        </p:spPr>
        <p:txBody>
          <a:bodyPr>
            <a:spAutoFit/>
          </a:bodyPr>
          <a:lstStyle/>
          <a:p>
            <a:pPr>
              <a:spcBef>
                <a:spcPct val="50000"/>
              </a:spcBef>
            </a:pPr>
            <a:endParaRPr lang="en-US" sz="2400"/>
          </a:p>
        </p:txBody>
      </p:sp>
      <p:sp>
        <p:nvSpPr>
          <p:cNvPr id="2" name="TextBox 1"/>
          <p:cNvSpPr txBox="1"/>
          <p:nvPr/>
        </p:nvSpPr>
        <p:spPr>
          <a:xfrm>
            <a:off x="733752" y="4535269"/>
            <a:ext cx="7648248" cy="646331"/>
          </a:xfrm>
          <a:prstGeom prst="rect">
            <a:avLst/>
          </a:prstGeom>
          <a:noFill/>
        </p:spPr>
        <p:txBody>
          <a:bodyPr wrap="none" rtlCol="0">
            <a:spAutoFit/>
          </a:bodyPr>
          <a:lstStyle/>
          <a:p>
            <a:r>
              <a:rPr lang="en-US" sz="3600" dirty="0" smtClean="0">
                <a:solidFill>
                  <a:srgbClr val="7030A0"/>
                </a:solidFill>
              </a:rPr>
              <a:t>Could be a problem in a small space</a:t>
            </a:r>
            <a:endParaRPr lang="en-US" sz="3600" dirty="0">
              <a:solidFill>
                <a:srgbClr val="7030A0"/>
              </a:solidFill>
            </a:endParaRPr>
          </a:p>
        </p:txBody>
      </p:sp>
    </p:spTree>
    <p:extLst>
      <p:ext uri="{BB962C8B-B14F-4D97-AF65-F5344CB8AC3E}">
        <p14:creationId xmlns:p14="http://schemas.microsoft.com/office/powerpoint/2010/main" val="2554508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4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noFill/>
        </p:spPr>
        <p:txBody>
          <a:bodyPr lIns="90488" tIns="44450" rIns="90488" bIns="44450"/>
          <a:lstStyle/>
          <a:p>
            <a:pPr algn="ctr" eaLnBrk="1" hangingPunct="1"/>
            <a:r>
              <a:rPr lang="en-US" smtClean="0"/>
              <a:t>Hydrogen Sulfide</a:t>
            </a:r>
          </a:p>
        </p:txBody>
      </p:sp>
      <p:sp>
        <p:nvSpPr>
          <p:cNvPr id="131075" name="Rectangle 3"/>
          <p:cNvSpPr>
            <a:spLocks noGrp="1" noChangeArrowheads="1"/>
          </p:cNvSpPr>
          <p:nvPr>
            <p:ph type="body" idx="1"/>
          </p:nvPr>
        </p:nvSpPr>
        <p:spPr>
          <a:noFill/>
        </p:spPr>
        <p:txBody>
          <a:bodyPr lIns="90488" tIns="44450" rIns="90488" bIns="44450"/>
          <a:lstStyle/>
          <a:p>
            <a:pPr eaLnBrk="1" hangingPunct="1">
              <a:buFontTx/>
              <a:buChar char="•"/>
            </a:pPr>
            <a:r>
              <a:rPr lang="en-US" dirty="0" smtClean="0"/>
              <a:t>Decomposition of materials.  Human waste.</a:t>
            </a:r>
          </a:p>
          <a:p>
            <a:pPr eaLnBrk="1" hangingPunct="1">
              <a:buFontTx/>
              <a:buChar char="•"/>
            </a:pPr>
            <a:r>
              <a:rPr lang="en-US" dirty="0" smtClean="0"/>
              <a:t>Rotten egg odor at low concentrations.</a:t>
            </a:r>
          </a:p>
          <a:p>
            <a:pPr eaLnBrk="1" hangingPunct="1">
              <a:buFontTx/>
              <a:buChar char="•"/>
            </a:pPr>
            <a:r>
              <a:rPr lang="en-US" dirty="0" smtClean="0">
                <a:solidFill>
                  <a:srgbClr val="FF3300"/>
                </a:solidFill>
              </a:rPr>
              <a:t>Possibly no warning at high concentrations.</a:t>
            </a:r>
          </a:p>
          <a:p>
            <a:pPr eaLnBrk="1" hangingPunct="1">
              <a:buFont typeface="Wingdings" pitchFamily="2" charset="2"/>
              <a:buNone/>
            </a:pPr>
            <a:r>
              <a:rPr lang="en-US" dirty="0" smtClean="0"/>
              <a:t>   </a:t>
            </a:r>
            <a:r>
              <a:rPr lang="en-US" u="sng" dirty="0" smtClean="0"/>
              <a:t>PPM</a:t>
            </a:r>
            <a:r>
              <a:rPr lang="en-US" dirty="0" smtClean="0"/>
              <a:t>		</a:t>
            </a:r>
            <a:r>
              <a:rPr lang="en-US" u="sng" dirty="0" smtClean="0"/>
              <a:t>Effect</a:t>
            </a:r>
            <a:r>
              <a:rPr lang="en-US" dirty="0" smtClean="0"/>
              <a:t>		</a:t>
            </a:r>
            <a:r>
              <a:rPr lang="en-US" u="sng" dirty="0" smtClean="0"/>
              <a:t>Time</a:t>
            </a:r>
            <a:endParaRPr lang="en-US" dirty="0" smtClean="0"/>
          </a:p>
          <a:p>
            <a:pPr eaLnBrk="1" hangingPunct="1">
              <a:buFont typeface="Wingdings" pitchFamily="2" charset="2"/>
              <a:buNone/>
            </a:pPr>
            <a:r>
              <a:rPr lang="en-US" sz="2000" dirty="0" smtClean="0"/>
              <a:t>	10 ppm	Permissible Exposure Limit	8 Hours</a:t>
            </a:r>
          </a:p>
          <a:p>
            <a:pPr eaLnBrk="1" hangingPunct="1">
              <a:buFont typeface="Wingdings" pitchFamily="2" charset="2"/>
              <a:buNone/>
            </a:pPr>
            <a:r>
              <a:rPr lang="en-US" sz="2000" dirty="0" smtClean="0"/>
              <a:t>	50 - 100	Mild Irritation - eyes, throat	1 Hour</a:t>
            </a:r>
          </a:p>
          <a:p>
            <a:pPr eaLnBrk="1" hangingPunct="1">
              <a:buFont typeface="Wingdings" pitchFamily="2" charset="2"/>
              <a:buNone/>
            </a:pPr>
            <a:r>
              <a:rPr lang="en-US" sz="2000" dirty="0" smtClean="0"/>
              <a:t>    200 - 300	Significant Irritation		1 Hour</a:t>
            </a:r>
          </a:p>
          <a:p>
            <a:pPr eaLnBrk="1" hangingPunct="1">
              <a:buFont typeface="Wingdings" pitchFamily="2" charset="2"/>
              <a:buNone/>
            </a:pPr>
            <a:r>
              <a:rPr lang="en-US" sz="2000" dirty="0" smtClean="0"/>
              <a:t>    500 -700	Unconsciousness,  Death	1/2 - 1 Hour</a:t>
            </a:r>
          </a:p>
          <a:p>
            <a:pPr eaLnBrk="1" hangingPunct="1">
              <a:buFont typeface="Wingdings" pitchFamily="2" charset="2"/>
              <a:buNone/>
            </a:pPr>
            <a:r>
              <a:rPr lang="en-US" sz="2000" dirty="0" smtClean="0"/>
              <a:t>     &gt;1000	Unconsciousness,  Death		Minutes</a:t>
            </a:r>
          </a:p>
        </p:txBody>
      </p:sp>
    </p:spTree>
    <p:extLst>
      <p:ext uri="{BB962C8B-B14F-4D97-AF65-F5344CB8AC3E}">
        <p14:creationId xmlns:p14="http://schemas.microsoft.com/office/powerpoint/2010/main" val="2770238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0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0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07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107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07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107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107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10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371600" y="303213"/>
            <a:ext cx="7772400" cy="782637"/>
          </a:xfrm>
          <a:noFill/>
        </p:spPr>
        <p:txBody>
          <a:bodyPr lIns="92596" tIns="45726" rIns="92596" bIns="45726"/>
          <a:lstStyle/>
          <a:p>
            <a:pPr eaLnBrk="1" hangingPunct="1"/>
            <a:r>
              <a:rPr lang="en-US" smtClean="0">
                <a:latin typeface="Arial Black" pitchFamily="34" charset="0"/>
              </a:rPr>
              <a:t>Physical Hazards</a:t>
            </a:r>
          </a:p>
        </p:txBody>
      </p:sp>
      <p:sp>
        <p:nvSpPr>
          <p:cNvPr id="94211" name="Rectangle 3"/>
          <p:cNvSpPr>
            <a:spLocks noGrp="1" noChangeArrowheads="1"/>
          </p:cNvSpPr>
          <p:nvPr>
            <p:ph type="body" idx="1"/>
          </p:nvPr>
        </p:nvSpPr>
        <p:spPr>
          <a:xfrm>
            <a:off x="685800" y="1143000"/>
            <a:ext cx="7772400" cy="2133600"/>
          </a:xfrm>
          <a:noFill/>
        </p:spPr>
        <p:txBody>
          <a:bodyPr lIns="92596" tIns="45726" rIns="92596" bIns="45726"/>
          <a:lstStyle/>
          <a:p>
            <a:pPr eaLnBrk="1" hangingPunct="1">
              <a:lnSpc>
                <a:spcPct val="120000"/>
              </a:lnSpc>
            </a:pPr>
            <a:r>
              <a:rPr lang="en-US" sz="2000" smtClean="0">
                <a:solidFill>
                  <a:srgbClr val="003366"/>
                </a:solidFill>
              </a:rPr>
              <a:t>Internal Configuration</a:t>
            </a:r>
          </a:p>
          <a:p>
            <a:pPr eaLnBrk="1" hangingPunct="1">
              <a:lnSpc>
                <a:spcPct val="120000"/>
              </a:lnSpc>
            </a:pPr>
            <a:r>
              <a:rPr lang="en-US" sz="2000" smtClean="0">
                <a:solidFill>
                  <a:srgbClr val="003366"/>
                </a:solidFill>
              </a:rPr>
              <a:t>Mechanical </a:t>
            </a:r>
          </a:p>
          <a:p>
            <a:pPr eaLnBrk="1" hangingPunct="1">
              <a:lnSpc>
                <a:spcPct val="120000"/>
              </a:lnSpc>
            </a:pPr>
            <a:r>
              <a:rPr lang="en-US" sz="2000" smtClean="0">
                <a:solidFill>
                  <a:srgbClr val="003366"/>
                </a:solidFill>
              </a:rPr>
              <a:t>Uncontrolled Energy Sources like </a:t>
            </a:r>
          </a:p>
          <a:p>
            <a:pPr lvl="1" eaLnBrk="1" hangingPunct="1">
              <a:lnSpc>
                <a:spcPct val="120000"/>
              </a:lnSpc>
            </a:pPr>
            <a:r>
              <a:rPr lang="en-US" sz="2000" smtClean="0">
                <a:solidFill>
                  <a:srgbClr val="003366"/>
                </a:solidFill>
              </a:rPr>
              <a:t>Electrical</a:t>
            </a:r>
          </a:p>
          <a:p>
            <a:pPr eaLnBrk="1" hangingPunct="1">
              <a:lnSpc>
                <a:spcPct val="120000"/>
              </a:lnSpc>
            </a:pPr>
            <a:r>
              <a:rPr lang="en-US" sz="2000" smtClean="0">
                <a:solidFill>
                  <a:srgbClr val="003366"/>
                </a:solidFill>
              </a:rPr>
              <a:t>Engulfment</a:t>
            </a:r>
          </a:p>
          <a:p>
            <a:pPr eaLnBrk="1" hangingPunct="1">
              <a:lnSpc>
                <a:spcPct val="120000"/>
              </a:lnSpc>
            </a:pPr>
            <a:r>
              <a:rPr lang="en-US" sz="2000" smtClean="0">
                <a:solidFill>
                  <a:srgbClr val="003366"/>
                </a:solidFill>
              </a:rPr>
              <a:t>Etc.</a:t>
            </a:r>
          </a:p>
        </p:txBody>
      </p:sp>
      <p:pic>
        <p:nvPicPr>
          <p:cNvPr id="94212" name="Picture 4" descr="lo-to1"/>
          <p:cNvPicPr>
            <a:picLocks noChangeAspect="1" noChangeArrowheads="1"/>
          </p:cNvPicPr>
          <p:nvPr/>
        </p:nvPicPr>
        <p:blipFill>
          <a:blip r:embed="rId3" cstate="print"/>
          <a:srcRect/>
          <a:stretch>
            <a:fillRect/>
          </a:stretch>
        </p:blipFill>
        <p:spPr bwMode="auto">
          <a:xfrm>
            <a:off x="5951538" y="1239838"/>
            <a:ext cx="2301875" cy="3282950"/>
          </a:xfrm>
          <a:prstGeom prst="rect">
            <a:avLst/>
          </a:prstGeom>
          <a:noFill/>
          <a:ln w="9525">
            <a:noFill/>
            <a:miter lim="800000"/>
            <a:headEnd/>
            <a:tailEnd/>
          </a:ln>
        </p:spPr>
      </p:pic>
      <p:pic>
        <p:nvPicPr>
          <p:cNvPr id="94213" name="Picture 5" descr="grainel"/>
          <p:cNvPicPr>
            <a:picLocks noChangeAspect="1" noChangeArrowheads="1"/>
          </p:cNvPicPr>
          <p:nvPr/>
        </p:nvPicPr>
        <p:blipFill>
          <a:blip r:embed="rId4" cstate="print"/>
          <a:srcRect/>
          <a:stretch>
            <a:fillRect/>
          </a:stretch>
        </p:blipFill>
        <p:spPr bwMode="auto">
          <a:xfrm>
            <a:off x="6096000" y="4648200"/>
            <a:ext cx="1665288" cy="2019300"/>
          </a:xfrm>
          <a:prstGeom prst="rect">
            <a:avLst/>
          </a:prstGeom>
          <a:noFill/>
          <a:ln w="9525">
            <a:noFill/>
            <a:miter lim="800000"/>
            <a:headEnd/>
            <a:tailEnd/>
          </a:ln>
        </p:spPr>
      </p:pic>
      <p:pic>
        <p:nvPicPr>
          <p:cNvPr id="94214" name="Picture 6" descr="auger"/>
          <p:cNvPicPr>
            <a:picLocks noChangeAspect="1" noChangeArrowheads="1"/>
          </p:cNvPicPr>
          <p:nvPr/>
        </p:nvPicPr>
        <p:blipFill>
          <a:blip r:embed="rId5" cstate="print"/>
          <a:srcRect/>
          <a:stretch>
            <a:fillRect/>
          </a:stretch>
        </p:blipFill>
        <p:spPr bwMode="auto">
          <a:xfrm>
            <a:off x="3048000" y="3505200"/>
            <a:ext cx="2614613" cy="1795463"/>
          </a:xfrm>
          <a:prstGeom prst="rect">
            <a:avLst/>
          </a:prstGeom>
          <a:noFill/>
          <a:ln w="9525">
            <a:noFill/>
            <a:miter lim="800000"/>
            <a:headEnd/>
            <a:tailEnd/>
          </a:ln>
        </p:spPr>
      </p:pic>
      <p:pic>
        <p:nvPicPr>
          <p:cNvPr id="94215" name="Picture 7" descr="cement cyclone edit"/>
          <p:cNvPicPr>
            <a:picLocks noChangeAspect="1" noChangeArrowheads="1"/>
          </p:cNvPicPr>
          <p:nvPr/>
        </p:nvPicPr>
        <p:blipFill>
          <a:blip r:embed="rId6" cstate="print"/>
          <a:srcRect r="48907" b="18768"/>
          <a:stretch>
            <a:fillRect/>
          </a:stretch>
        </p:blipFill>
        <p:spPr bwMode="auto">
          <a:xfrm>
            <a:off x="685800" y="3886200"/>
            <a:ext cx="1847850" cy="2405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a:xfrm>
            <a:off x="457200" y="0"/>
            <a:ext cx="8229600" cy="1219200"/>
          </a:xfrm>
        </p:spPr>
        <p:txBody>
          <a:bodyPr/>
          <a:lstStyle/>
          <a:p>
            <a:pPr eaLnBrk="1" hangingPunct="1"/>
            <a:r>
              <a:rPr lang="en-US" smtClean="0">
                <a:solidFill>
                  <a:srgbClr val="00FF00"/>
                </a:solidFill>
              </a:rPr>
              <a:t>Configuration</a:t>
            </a:r>
          </a:p>
        </p:txBody>
      </p:sp>
      <p:pic>
        <p:nvPicPr>
          <p:cNvPr id="96259" name="Picture 3" descr="configuration example"/>
          <p:cNvPicPr>
            <a:picLocks noChangeAspect="1" noChangeArrowheads="1"/>
          </p:cNvPicPr>
          <p:nvPr/>
        </p:nvPicPr>
        <p:blipFill>
          <a:blip r:embed="rId3" cstate="print"/>
          <a:srcRect/>
          <a:stretch>
            <a:fillRect/>
          </a:stretch>
        </p:blipFill>
        <p:spPr bwMode="auto">
          <a:xfrm>
            <a:off x="4138613" y="1774825"/>
            <a:ext cx="4737100" cy="4400550"/>
          </a:xfrm>
          <a:prstGeom prst="rect">
            <a:avLst/>
          </a:prstGeom>
          <a:noFill/>
          <a:ln w="9525">
            <a:noFill/>
            <a:miter lim="800000"/>
            <a:headEnd/>
            <a:tailEnd/>
          </a:ln>
        </p:spPr>
      </p:pic>
      <p:pic>
        <p:nvPicPr>
          <p:cNvPr id="96260" name="Picture 4" descr="cement cyclone edit"/>
          <p:cNvPicPr>
            <a:picLocks noChangeAspect="1" noChangeArrowheads="1"/>
          </p:cNvPicPr>
          <p:nvPr/>
        </p:nvPicPr>
        <p:blipFill>
          <a:blip r:embed="rId4" cstate="print"/>
          <a:srcRect r="48907" b="18768"/>
          <a:stretch>
            <a:fillRect/>
          </a:stretch>
        </p:blipFill>
        <p:spPr bwMode="auto">
          <a:xfrm>
            <a:off x="371475" y="1746250"/>
            <a:ext cx="3400425" cy="44243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Grp="1" noChangeArrowheads="1"/>
          </p:cNvSpPr>
          <p:nvPr>
            <p:ph type="dt" sz="quarter" idx="4294967295"/>
          </p:nvPr>
        </p:nvSpPr>
        <p:spPr bwMode="auto">
          <a:xfrm>
            <a:off x="457200" y="6400800"/>
            <a:ext cx="1905000" cy="457200"/>
          </a:xfrm>
          <a:prstGeom prst="rect">
            <a:avLst/>
          </a:prstGeom>
          <a:noFill/>
          <a:ln>
            <a:miter lim="800000"/>
            <a:headEnd/>
            <a:tailEnd/>
          </a:ln>
        </p:spPr>
        <p:txBody>
          <a:bodyPr/>
          <a:lstStyle/>
          <a:p>
            <a:r>
              <a:rPr lang="en-US"/>
              <a:t>4/7/99</a:t>
            </a:r>
          </a:p>
        </p:txBody>
      </p:sp>
      <p:sp>
        <p:nvSpPr>
          <p:cNvPr id="33795" name="Rectangle 1026"/>
          <p:cNvSpPr>
            <a:spLocks noGrp="1" noChangeArrowheads="1"/>
          </p:cNvSpPr>
          <p:nvPr>
            <p:ph type="ctrTitle"/>
          </p:nvPr>
        </p:nvSpPr>
        <p:spPr>
          <a:xfrm>
            <a:off x="609600" y="685800"/>
            <a:ext cx="7772400" cy="1143000"/>
          </a:xfrm>
        </p:spPr>
        <p:txBody>
          <a:bodyPr/>
          <a:lstStyle/>
          <a:p>
            <a:pPr eaLnBrk="1" hangingPunct="1"/>
            <a:r>
              <a:rPr lang="en-US" sz="2000" b="0" smtClean="0"/>
              <a:t>Confined Space</a:t>
            </a:r>
          </a:p>
        </p:txBody>
      </p:sp>
      <p:sp>
        <p:nvSpPr>
          <p:cNvPr id="161795" name="Comment 1027"/>
          <p:cNvSpPr>
            <a:spLocks noChangeArrowheads="1"/>
          </p:cNvSpPr>
          <p:nvPr/>
        </p:nvSpPr>
        <p:spPr bwMode="auto">
          <a:xfrm>
            <a:off x="5791200" y="2209800"/>
            <a:ext cx="1828800" cy="1201738"/>
          </a:xfrm>
          <a:prstGeom prst="rect">
            <a:avLst/>
          </a:prstGeom>
          <a:solidFill>
            <a:srgbClr val="FCFDC6"/>
          </a:solidFill>
          <a:ln w="9525">
            <a:solidFill>
              <a:schemeClr val="tx1"/>
            </a:solidFill>
            <a:miter lim="800000"/>
            <a:headEnd/>
            <a:tailEnd/>
          </a:ln>
          <a:effectLst>
            <a:outerShdw dist="107763" dir="2700000" algn="ctr" rotWithShape="0">
              <a:schemeClr val="bg2"/>
            </a:outerShdw>
          </a:effectLst>
        </p:spPr>
        <p:txBody>
          <a:bodyPr>
            <a:spAutoFit/>
          </a:bodyPr>
          <a:lstStyle/>
          <a:p>
            <a:pPr>
              <a:spcBef>
                <a:spcPct val="50000"/>
              </a:spcBef>
              <a:defRPr/>
            </a:pPr>
            <a:r>
              <a:rPr lang="en-US" sz="1600">
                <a:solidFill>
                  <a:srgbClr val="000000"/>
                </a:solidFill>
              </a:rPr>
              <a:t>manhole.jpg:</a:t>
            </a:r>
          </a:p>
          <a:p>
            <a:pPr>
              <a:spcBef>
                <a:spcPct val="50000"/>
              </a:spcBef>
              <a:defRPr/>
            </a:pPr>
            <a:r>
              <a:rPr lang="en-US" sz="1600">
                <a:solidFill>
                  <a:srgbClr val="000000"/>
                </a:solidFill>
              </a:rPr>
              <a:t>worker exiting sewer manhole; many problems</a:t>
            </a:r>
          </a:p>
        </p:txBody>
      </p:sp>
      <p:pic>
        <p:nvPicPr>
          <p:cNvPr id="33797" name="Picture 1028" descr="manhol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1"/>
          <p:cNvSpPr txBox="1">
            <a:spLocks noChangeArrowheads="1"/>
          </p:cNvSpPr>
          <p:nvPr/>
        </p:nvSpPr>
        <p:spPr bwMode="auto">
          <a:xfrm>
            <a:off x="1524000" y="2362200"/>
            <a:ext cx="5105400" cy="769938"/>
          </a:xfrm>
          <a:prstGeom prst="rect">
            <a:avLst/>
          </a:prstGeom>
          <a:noFill/>
          <a:ln w="9525">
            <a:noFill/>
            <a:miter lim="800000"/>
            <a:headEnd/>
            <a:tailEnd/>
          </a:ln>
        </p:spPr>
        <p:txBody>
          <a:bodyPr wrap="none">
            <a:spAutoFit/>
          </a:bodyPr>
          <a:lstStyle/>
          <a:p>
            <a:r>
              <a:rPr lang="en-US" sz="4400" b="1">
                <a:solidFill>
                  <a:srgbClr val="0070C0"/>
                </a:solidFill>
                <a:latin typeface="Times New Roman" pitchFamily="18" charset="0"/>
                <a:cs typeface="Times New Roman" pitchFamily="18" charset="0"/>
              </a:rPr>
              <a:t>mechanical hazards </a:t>
            </a:r>
          </a:p>
        </p:txBody>
      </p:sp>
      <p:pic>
        <p:nvPicPr>
          <p:cNvPr id="97283" name="Picture 7"/>
          <p:cNvPicPr>
            <a:picLocks noChangeAspect="1" noChangeArrowheads="1"/>
          </p:cNvPicPr>
          <p:nvPr/>
        </p:nvPicPr>
        <p:blipFill>
          <a:blip r:embed="rId2" cstate="print"/>
          <a:srcRect/>
          <a:stretch>
            <a:fillRect/>
          </a:stretch>
        </p:blipFill>
        <p:spPr bwMode="auto">
          <a:xfrm>
            <a:off x="1905000" y="685800"/>
            <a:ext cx="990600" cy="962025"/>
          </a:xfrm>
          <a:prstGeom prst="rect">
            <a:avLst/>
          </a:prstGeom>
          <a:noFill/>
          <a:ln w="9525">
            <a:noFill/>
            <a:miter lim="800000"/>
            <a:headEnd/>
            <a:tailEnd/>
          </a:ln>
        </p:spPr>
      </p:pic>
      <p:pic>
        <p:nvPicPr>
          <p:cNvPr id="97284" name="Picture 6"/>
          <p:cNvPicPr>
            <a:picLocks noChangeAspect="1" noChangeArrowheads="1"/>
          </p:cNvPicPr>
          <p:nvPr/>
        </p:nvPicPr>
        <p:blipFill>
          <a:blip r:embed="rId3" cstate="print"/>
          <a:srcRect/>
          <a:stretch>
            <a:fillRect/>
          </a:stretch>
        </p:blipFill>
        <p:spPr bwMode="auto">
          <a:xfrm>
            <a:off x="6172200" y="762000"/>
            <a:ext cx="1200150" cy="933450"/>
          </a:xfrm>
          <a:prstGeom prst="rect">
            <a:avLst/>
          </a:prstGeom>
          <a:noFill/>
          <a:ln w="9525">
            <a:noFill/>
            <a:miter lim="800000"/>
            <a:headEnd/>
            <a:tailEnd/>
          </a:ln>
        </p:spPr>
      </p:pic>
      <p:pic>
        <p:nvPicPr>
          <p:cNvPr id="97285" name="Picture 9"/>
          <p:cNvPicPr>
            <a:picLocks noChangeAspect="1" noChangeArrowheads="1"/>
          </p:cNvPicPr>
          <p:nvPr/>
        </p:nvPicPr>
        <p:blipFill>
          <a:blip r:embed="rId4" cstate="print"/>
          <a:srcRect/>
          <a:stretch>
            <a:fillRect/>
          </a:stretch>
        </p:blipFill>
        <p:spPr bwMode="auto">
          <a:xfrm>
            <a:off x="3352800" y="4038600"/>
            <a:ext cx="1981200" cy="911225"/>
          </a:xfrm>
          <a:prstGeom prst="rect">
            <a:avLst/>
          </a:prstGeom>
          <a:noFill/>
          <a:ln w="9525">
            <a:noFill/>
            <a:miter lim="800000"/>
            <a:headEnd/>
            <a:tailEnd/>
          </a:ln>
        </p:spPr>
      </p:pic>
      <p:pic>
        <p:nvPicPr>
          <p:cNvPr id="97286" name="Picture 8"/>
          <p:cNvPicPr>
            <a:picLocks noChangeAspect="1" noChangeArrowheads="1"/>
          </p:cNvPicPr>
          <p:nvPr/>
        </p:nvPicPr>
        <p:blipFill>
          <a:blip r:embed="rId5" cstate="print"/>
          <a:srcRect/>
          <a:stretch>
            <a:fillRect/>
          </a:stretch>
        </p:blipFill>
        <p:spPr bwMode="auto">
          <a:xfrm>
            <a:off x="7010400" y="3581400"/>
            <a:ext cx="1143000" cy="1114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09600" y="228600"/>
            <a:ext cx="7772400" cy="1143000"/>
          </a:xfrm>
          <a:noFill/>
        </p:spPr>
        <p:txBody>
          <a:bodyPr lIns="90488" tIns="44450" rIns="90488" bIns="44450"/>
          <a:lstStyle/>
          <a:p>
            <a:pPr algn="ctr" eaLnBrk="1" hangingPunct="1">
              <a:lnSpc>
                <a:spcPct val="90000"/>
              </a:lnSpc>
            </a:pPr>
            <a:r>
              <a:rPr lang="en-US" smtClean="0"/>
              <a:t>Mechanical/Electrical Hazards</a:t>
            </a:r>
          </a:p>
        </p:txBody>
      </p:sp>
      <p:sp>
        <p:nvSpPr>
          <p:cNvPr id="135171" name="Rectangle 3"/>
          <p:cNvSpPr>
            <a:spLocks noGrp="1" noChangeArrowheads="1"/>
          </p:cNvSpPr>
          <p:nvPr>
            <p:ph type="body" idx="1"/>
          </p:nvPr>
        </p:nvSpPr>
        <p:spPr>
          <a:xfrm>
            <a:off x="533400" y="1676400"/>
            <a:ext cx="7772400" cy="4114800"/>
          </a:xfrm>
          <a:noFill/>
        </p:spPr>
        <p:txBody>
          <a:bodyPr lIns="90488" tIns="44450" rIns="90488" bIns="44450"/>
          <a:lstStyle/>
          <a:p>
            <a:pPr eaLnBrk="1" hangingPunct="1">
              <a:lnSpc>
                <a:spcPct val="90000"/>
              </a:lnSpc>
            </a:pPr>
            <a:r>
              <a:rPr lang="en-US" dirty="0" smtClean="0"/>
              <a:t>The Point Of Operation</a:t>
            </a:r>
          </a:p>
          <a:p>
            <a:pPr lvl="1" eaLnBrk="1" hangingPunct="1">
              <a:lnSpc>
                <a:spcPct val="90000"/>
              </a:lnSpc>
            </a:pPr>
            <a:r>
              <a:rPr lang="en-US" dirty="0" smtClean="0"/>
              <a:t>Mixing, Augers, Crushers</a:t>
            </a:r>
          </a:p>
          <a:p>
            <a:pPr eaLnBrk="1" hangingPunct="1">
              <a:lnSpc>
                <a:spcPct val="90000"/>
              </a:lnSpc>
            </a:pPr>
            <a:r>
              <a:rPr lang="en-US" dirty="0" smtClean="0"/>
              <a:t>Power Transmission Apparatus</a:t>
            </a:r>
          </a:p>
          <a:p>
            <a:pPr lvl="1" eaLnBrk="1" hangingPunct="1">
              <a:lnSpc>
                <a:spcPct val="90000"/>
              </a:lnSpc>
            </a:pPr>
            <a:r>
              <a:rPr lang="en-US" dirty="0" smtClean="0"/>
              <a:t>Pulleys, Belts, Rods, Spindles, Chains, Gears</a:t>
            </a:r>
          </a:p>
          <a:p>
            <a:pPr eaLnBrk="1" hangingPunct="1">
              <a:lnSpc>
                <a:spcPct val="90000"/>
              </a:lnSpc>
            </a:pPr>
            <a:r>
              <a:rPr lang="en-US" dirty="0" smtClean="0"/>
              <a:t>Other Moving Parts</a:t>
            </a:r>
          </a:p>
          <a:p>
            <a:pPr lvl="1" eaLnBrk="1" hangingPunct="1">
              <a:lnSpc>
                <a:spcPct val="90000"/>
              </a:lnSpc>
            </a:pPr>
            <a:r>
              <a:rPr lang="en-US" dirty="0" smtClean="0"/>
              <a:t>Reciprocating, Rotating, Feed Mechanisms</a:t>
            </a:r>
          </a:p>
          <a:p>
            <a:pPr eaLnBrk="1" hangingPunct="1">
              <a:lnSpc>
                <a:spcPct val="90000"/>
              </a:lnSpc>
            </a:pPr>
            <a:r>
              <a:rPr lang="en-US" dirty="0" smtClean="0"/>
              <a:t>Damp or Wet Surfaces/Metal Structures</a:t>
            </a:r>
            <a:endParaRPr lang="en-US" dirty="0" smtClean="0">
              <a:solidFill>
                <a:schemeClr val="tx2"/>
              </a:solidFill>
            </a:endParaRPr>
          </a:p>
          <a:p>
            <a:pPr eaLnBrk="1" hangingPunct="1">
              <a:lnSpc>
                <a:spcPct val="90000"/>
              </a:lnSpc>
              <a:buFont typeface="Wingdings" pitchFamily="2" charset="2"/>
              <a:buNone/>
            </a:pPr>
            <a:r>
              <a:rPr lang="en-US" sz="2400" dirty="0" smtClean="0">
                <a:solidFill>
                  <a:schemeClr val="tx2"/>
                </a:solidFill>
              </a:rPr>
              <a:t>Preventive Measures</a:t>
            </a:r>
            <a:endParaRPr lang="en-US" sz="2400" dirty="0" smtClean="0"/>
          </a:p>
          <a:p>
            <a:pPr eaLnBrk="1" hangingPunct="1">
              <a:lnSpc>
                <a:spcPct val="90000"/>
              </a:lnSpc>
            </a:pPr>
            <a:r>
              <a:rPr lang="en-US" sz="2400" dirty="0" smtClean="0"/>
              <a:t>Lock Out, Tag Out</a:t>
            </a:r>
          </a:p>
          <a:p>
            <a:pPr eaLnBrk="1" hangingPunct="1">
              <a:lnSpc>
                <a:spcPct val="90000"/>
              </a:lnSpc>
            </a:pPr>
            <a:r>
              <a:rPr lang="en-US" sz="2400" dirty="0" smtClean="0"/>
              <a:t>Ground Fault Circuit Interrupters</a:t>
            </a:r>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35171">
                                            <p:txEl>
                                              <p:pRg st="8" end="8"/>
                                            </p:txEl>
                                          </p:spTgt>
                                        </p:tgtEl>
                                        <p:attrNameLst>
                                          <p:attrName>style.color</p:attrName>
                                        </p:attrNameLst>
                                      </p:cBhvr>
                                      <p:to>
                                        <a:srgbClr val="FF3300"/>
                                      </p:to>
                                    </p:animClr>
                                  </p:childTnLst>
                                </p:cTn>
                              </p:par>
                              <p:par>
                                <p:cTn id="7" presetID="4" presetClass="emph" presetSubtype="2" fill="hold" nodeType="withEffect">
                                  <p:stCondLst>
                                    <p:cond delay="0"/>
                                  </p:stCondLst>
                                  <p:childTnLst>
                                    <p:anim to="1.5" calcmode="lin" valueType="num">
                                      <p:cBhvr override="childStyle">
                                        <p:cTn id="8" dur="2000" fill="hold"/>
                                        <p:tgtEl>
                                          <p:spTgt spid="135171">
                                            <p:txEl>
                                              <p:pRg st="8" end="8"/>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engulfmt"/>
          <p:cNvPicPr>
            <a:picLocks noChangeAspect="1" noChangeArrowheads="1"/>
          </p:cNvPicPr>
          <p:nvPr/>
        </p:nvPicPr>
        <p:blipFill>
          <a:blip r:embed="rId2" cstate="print"/>
          <a:srcRect/>
          <a:stretch>
            <a:fillRect/>
          </a:stretch>
        </p:blipFill>
        <p:spPr bwMode="auto">
          <a:xfrm>
            <a:off x="0" y="2286000"/>
            <a:ext cx="9144000" cy="3019425"/>
          </a:xfrm>
          <a:prstGeom prst="rect">
            <a:avLst/>
          </a:prstGeom>
          <a:noFill/>
          <a:ln w="9525">
            <a:noFill/>
            <a:miter lim="800000"/>
            <a:headEnd/>
            <a:tailEnd/>
          </a:ln>
        </p:spPr>
      </p:pic>
      <p:sp>
        <p:nvSpPr>
          <p:cNvPr id="101379" name="Text Box 7"/>
          <p:cNvSpPr txBox="1">
            <a:spLocks noChangeArrowheads="1"/>
          </p:cNvSpPr>
          <p:nvPr/>
        </p:nvSpPr>
        <p:spPr bwMode="auto">
          <a:xfrm>
            <a:off x="3124200" y="457200"/>
            <a:ext cx="2489200" cy="641350"/>
          </a:xfrm>
          <a:prstGeom prst="rect">
            <a:avLst/>
          </a:prstGeom>
          <a:noFill/>
          <a:ln w="12700" cap="sq">
            <a:noFill/>
            <a:miter lim="800000"/>
            <a:headEnd type="none" w="sm" len="sm"/>
            <a:tailEnd type="none" w="sm" len="sm"/>
          </a:ln>
        </p:spPr>
        <p:txBody>
          <a:bodyPr wrap="none">
            <a:spAutoFit/>
          </a:bodyPr>
          <a:lstStyle/>
          <a:p>
            <a:r>
              <a:rPr lang="en-US" sz="3600">
                <a:latin typeface="Tahoma" pitchFamily="34" charset="0"/>
              </a:rPr>
              <a:t>Engulfment</a:t>
            </a:r>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mtClean="0"/>
              <a:t>Engulfment</a:t>
            </a:r>
          </a:p>
        </p:txBody>
      </p:sp>
      <p:sp>
        <p:nvSpPr>
          <p:cNvPr id="100355" name="Rectangle 3"/>
          <p:cNvSpPr>
            <a:spLocks noGrp="1" noChangeArrowheads="1"/>
          </p:cNvSpPr>
          <p:nvPr>
            <p:ph type="body" idx="1"/>
          </p:nvPr>
        </p:nvSpPr>
        <p:spPr>
          <a:xfrm>
            <a:off x="685800" y="1676400"/>
            <a:ext cx="7772400" cy="4114800"/>
          </a:xfrm>
        </p:spPr>
        <p:txBody>
          <a:bodyPr/>
          <a:lstStyle/>
          <a:p>
            <a:pPr eaLnBrk="1" hangingPunct="1">
              <a:buFont typeface="Wingdings" pitchFamily="2" charset="2"/>
              <a:buNone/>
            </a:pPr>
            <a:r>
              <a:rPr lang="en-US" dirty="0" smtClean="0"/>
              <a:t>Liquid or finely divided solid</a:t>
            </a:r>
          </a:p>
          <a:p>
            <a:pPr eaLnBrk="1" hangingPunct="1">
              <a:buFont typeface="Wingdings" pitchFamily="2" charset="2"/>
              <a:buNone/>
            </a:pPr>
            <a:r>
              <a:rPr lang="en-US" dirty="0" smtClean="0"/>
              <a:t>Aspiration: Filling or blocking airways</a:t>
            </a:r>
          </a:p>
          <a:p>
            <a:pPr eaLnBrk="1" hangingPunct="1">
              <a:buFont typeface="Wingdings" pitchFamily="2" charset="2"/>
              <a:buNone/>
            </a:pPr>
            <a:r>
              <a:rPr lang="en-US" dirty="0" smtClean="0"/>
              <a:t>Pressure: Strangulation, crushing or 			constriction of chest</a:t>
            </a:r>
          </a:p>
          <a:p>
            <a:pPr eaLnBrk="1" hangingPunct="1">
              <a:buFont typeface="Wingdings" pitchFamily="2" charset="2"/>
              <a:buNone/>
            </a:pPr>
            <a:r>
              <a:rPr lang="en-US" dirty="0" smtClean="0"/>
              <a:t>Prevention:</a:t>
            </a:r>
          </a:p>
          <a:p>
            <a:pPr eaLnBrk="1" hangingPunct="1">
              <a:buFont typeface="Wingdings" pitchFamily="2" charset="2"/>
              <a:buNone/>
            </a:pPr>
            <a:r>
              <a:rPr lang="en-US" dirty="0" smtClean="0"/>
              <a:t>	Lockout/</a:t>
            </a:r>
            <a:r>
              <a:rPr lang="en-US" dirty="0" err="1" smtClean="0"/>
              <a:t>Tagout</a:t>
            </a:r>
            <a:endParaRPr lang="en-US" dirty="0" smtClean="0"/>
          </a:p>
          <a:p>
            <a:pPr eaLnBrk="1" hangingPunct="1">
              <a:buFont typeface="Wingdings" pitchFamily="2" charset="2"/>
              <a:buNone/>
            </a:pPr>
            <a:r>
              <a:rPr lang="en-US" dirty="0" smtClean="0"/>
              <a:t>	Lines: Blank, block, bleed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0355">
                                            <p:txEl>
                                              <p:pRg st="1" end="1"/>
                                            </p:txEl>
                                          </p:spTgt>
                                        </p:tgtEl>
                                        <p:attrNameLst>
                                          <p:attrName>style.color</p:attrName>
                                        </p:attrNameLst>
                                      </p:cBhvr>
                                      <p:to>
                                        <a:srgbClr val="FC250E"/>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100355">
                                            <p:txEl>
                                              <p:pRg st="2" end="2"/>
                                            </p:txEl>
                                          </p:spTgt>
                                        </p:tgtEl>
                                        <p:attrNameLst>
                                          <p:attrName>style.color</p:attrName>
                                        </p:attrNameLst>
                                      </p:cBhvr>
                                      <p:to>
                                        <a:srgbClr val="FC250E"/>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100355">
                                            <p:txEl>
                                              <p:pRg st="5" end="5"/>
                                            </p:txEl>
                                          </p:spTgt>
                                        </p:tgtEl>
                                        <p:attrNameLst>
                                          <p:attrName>style.color</p:attrName>
                                        </p:attrNameLst>
                                      </p:cBhvr>
                                      <p:to>
                                        <a:srgbClr val="F6141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onfspc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148125558"/>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descr="Roza cars water drain.bmp"/>
          <p:cNvPicPr>
            <a:picLocks noChangeAspect="1"/>
          </p:cNvPicPr>
          <p:nvPr/>
        </p:nvPicPr>
        <p:blipFill>
          <a:blip r:embed="rId2" cstate="print"/>
          <a:srcRect/>
          <a:stretch>
            <a:fillRect/>
          </a:stretch>
        </p:blipFill>
        <p:spPr bwMode="auto">
          <a:xfrm>
            <a:off x="-15875" y="152400"/>
            <a:ext cx="9159875" cy="6542088"/>
          </a:xfrm>
          <a:prstGeom prst="rect">
            <a:avLst/>
          </a:prstGeom>
          <a:noFill/>
          <a:ln w="9525">
            <a:noFill/>
            <a:miter lim="800000"/>
            <a:headEnd/>
            <a:tailEnd/>
          </a:ln>
        </p:spPr>
      </p:pic>
      <p:pic>
        <p:nvPicPr>
          <p:cNvPr id="345090" name="Picture 2"/>
          <p:cNvPicPr>
            <a:picLocks noChangeAspect="1" noChangeArrowheads="1"/>
          </p:cNvPicPr>
          <p:nvPr/>
        </p:nvPicPr>
        <p:blipFill>
          <a:blip r:embed="rId3" cstate="print"/>
          <a:srcRect/>
          <a:stretch>
            <a:fillRect/>
          </a:stretch>
        </p:blipFill>
        <p:spPr bwMode="auto">
          <a:xfrm>
            <a:off x="1905000" y="2209800"/>
            <a:ext cx="6408738" cy="3838575"/>
          </a:xfrm>
          <a:prstGeom prst="rect">
            <a:avLst/>
          </a:prstGeom>
          <a:noFill/>
          <a:ln w="9525">
            <a:noFill/>
            <a:miter lim="800000"/>
            <a:headEnd/>
            <a:tailEnd/>
          </a:ln>
        </p:spPr>
      </p:pic>
    </p:spTree>
    <p:extLst>
      <p:ext uri="{BB962C8B-B14F-4D97-AF65-F5344CB8AC3E}">
        <p14:creationId xmlns:p14="http://schemas.microsoft.com/office/powerpoint/2010/main" val="25702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45090"/>
                                        </p:tgtEl>
                                        <p:attrNameLst>
                                          <p:attrName>style.visibility</p:attrName>
                                        </p:attrNameLst>
                                      </p:cBhvr>
                                      <p:to>
                                        <p:strVal val="visible"/>
                                      </p:to>
                                    </p:set>
                                    <p:anim calcmode="lin" valueType="num">
                                      <p:cBhvr>
                                        <p:cTn id="7" dur="1000" fill="hold"/>
                                        <p:tgtEl>
                                          <p:spTgt spid="345090"/>
                                        </p:tgtEl>
                                        <p:attrNameLst>
                                          <p:attrName>ppt_w</p:attrName>
                                        </p:attrNameLst>
                                      </p:cBhvr>
                                      <p:tavLst>
                                        <p:tav tm="0">
                                          <p:val>
                                            <p:strVal val="#ppt_w*0.70"/>
                                          </p:val>
                                        </p:tav>
                                        <p:tav tm="100000">
                                          <p:val>
                                            <p:strVal val="#ppt_w"/>
                                          </p:val>
                                        </p:tav>
                                      </p:tavLst>
                                    </p:anim>
                                    <p:anim calcmode="lin" valueType="num">
                                      <p:cBhvr>
                                        <p:cTn id="8" dur="1000" fill="hold"/>
                                        <p:tgtEl>
                                          <p:spTgt spid="345090"/>
                                        </p:tgtEl>
                                        <p:attrNameLst>
                                          <p:attrName>ppt_h</p:attrName>
                                        </p:attrNameLst>
                                      </p:cBhvr>
                                      <p:tavLst>
                                        <p:tav tm="0">
                                          <p:val>
                                            <p:strVal val="#ppt_h"/>
                                          </p:val>
                                        </p:tav>
                                        <p:tav tm="100000">
                                          <p:val>
                                            <p:strVal val="#ppt_h"/>
                                          </p:val>
                                        </p:tav>
                                      </p:tavLst>
                                    </p:anim>
                                    <p:animEffect transition="in" filter="fade">
                                      <p:cBhvr>
                                        <p:cTn id="9" dur="1000"/>
                                        <p:tgtEl>
                                          <p:spTgt spid="345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371600" y="304800"/>
            <a:ext cx="7772400" cy="781050"/>
          </a:xfrm>
        </p:spPr>
        <p:txBody>
          <a:bodyPr/>
          <a:lstStyle/>
          <a:p>
            <a:r>
              <a:rPr lang="en-US" smtClean="0"/>
              <a:t>Other Physical Hazards</a:t>
            </a:r>
          </a:p>
        </p:txBody>
      </p:sp>
      <p:sp>
        <p:nvSpPr>
          <p:cNvPr id="112643" name="Rectangle 3"/>
          <p:cNvSpPr>
            <a:spLocks noGrp="1" noChangeArrowheads="1"/>
          </p:cNvSpPr>
          <p:nvPr>
            <p:ph type="body" idx="1"/>
          </p:nvPr>
        </p:nvSpPr>
        <p:spPr>
          <a:xfrm>
            <a:off x="1371600" y="1447800"/>
            <a:ext cx="7772400" cy="2133600"/>
          </a:xfrm>
        </p:spPr>
        <p:txBody>
          <a:bodyPr/>
          <a:lstStyle/>
          <a:p>
            <a:pPr>
              <a:lnSpc>
                <a:spcPct val="120000"/>
              </a:lnSpc>
            </a:pPr>
            <a:r>
              <a:rPr lang="en-US" sz="2400" smtClean="0"/>
              <a:t>Falls</a:t>
            </a:r>
          </a:p>
          <a:p>
            <a:pPr>
              <a:lnSpc>
                <a:spcPct val="120000"/>
              </a:lnSpc>
            </a:pPr>
            <a:r>
              <a:rPr lang="en-US" sz="2400" smtClean="0"/>
              <a:t>Slippery surfaces</a:t>
            </a:r>
          </a:p>
          <a:p>
            <a:pPr>
              <a:lnSpc>
                <a:spcPct val="120000"/>
              </a:lnSpc>
            </a:pPr>
            <a:r>
              <a:rPr lang="en-US" sz="2400" smtClean="0"/>
              <a:t>Sprains and strains</a:t>
            </a:r>
          </a:p>
          <a:p>
            <a:pPr>
              <a:lnSpc>
                <a:spcPct val="120000"/>
              </a:lnSpc>
            </a:pPr>
            <a:r>
              <a:rPr lang="en-US" sz="2400" smtClean="0"/>
              <a:t>Baffles, tight spaces</a:t>
            </a:r>
            <a:endParaRPr lang="en-US" sz="2800" smtClean="0"/>
          </a:p>
        </p:txBody>
      </p:sp>
      <p:sp>
        <p:nvSpPr>
          <p:cNvPr id="4" name="TextBox 3"/>
          <p:cNvSpPr txBox="1">
            <a:spLocks noChangeArrowheads="1"/>
          </p:cNvSpPr>
          <p:nvPr/>
        </p:nvSpPr>
        <p:spPr bwMode="auto">
          <a:xfrm>
            <a:off x="838200" y="3810000"/>
            <a:ext cx="7620000" cy="1675395"/>
          </a:xfrm>
          <a:prstGeom prst="rect">
            <a:avLst/>
          </a:prstGeom>
          <a:noFill/>
          <a:ln w="9525">
            <a:noFill/>
            <a:miter lim="800000"/>
            <a:headEnd/>
            <a:tailEnd/>
          </a:ln>
        </p:spPr>
        <p:txBody>
          <a:bodyPr>
            <a:spAutoFit/>
          </a:bodyPr>
          <a:lstStyle/>
          <a:p>
            <a:pPr eaLnBrk="0" hangingPunct="0">
              <a:lnSpc>
                <a:spcPct val="110000"/>
              </a:lnSpc>
              <a:spcBef>
                <a:spcPct val="20000"/>
              </a:spcBef>
              <a:buFont typeface="Wingdings" pitchFamily="2" charset="2"/>
              <a:buNone/>
            </a:pPr>
            <a:r>
              <a:rPr lang="en-US" sz="3200" dirty="0" smtClean="0">
                <a:solidFill>
                  <a:srgbClr val="7030A0"/>
                </a:solidFill>
              </a:rPr>
              <a:t>Consequences of anything </a:t>
            </a:r>
            <a:r>
              <a:rPr lang="en-US" sz="3200" dirty="0">
                <a:solidFill>
                  <a:srgbClr val="7030A0"/>
                </a:solidFill>
              </a:rPr>
              <a:t>that happens in a confined space </a:t>
            </a:r>
            <a:r>
              <a:rPr lang="en-US" sz="3200" dirty="0" smtClean="0">
                <a:solidFill>
                  <a:srgbClr val="7030A0"/>
                </a:solidFill>
              </a:rPr>
              <a:t>are </a:t>
            </a:r>
            <a:r>
              <a:rPr lang="en-US" sz="3200" dirty="0">
                <a:solidFill>
                  <a:srgbClr val="7030A0"/>
                </a:solidFill>
              </a:rPr>
              <a:t>usually worse than the same thing happening outside</a:t>
            </a:r>
          </a:p>
        </p:txBody>
      </p:sp>
    </p:spTree>
    <p:extLst>
      <p:ext uri="{BB962C8B-B14F-4D97-AF65-F5344CB8AC3E}">
        <p14:creationId xmlns:p14="http://schemas.microsoft.com/office/powerpoint/2010/main" val="424058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0386" name="Picture 2" descr="gator ducttape"/>
          <p:cNvPicPr>
            <a:picLocks noChangeAspect="1" noChangeArrowheads="1"/>
          </p:cNvPicPr>
          <p:nvPr/>
        </p:nvPicPr>
        <p:blipFill>
          <a:blip r:embed="rId3" cstate="print"/>
          <a:srcRect/>
          <a:stretch>
            <a:fillRect/>
          </a:stretch>
        </p:blipFill>
        <p:spPr bwMode="auto">
          <a:xfrm>
            <a:off x="762000" y="2057400"/>
            <a:ext cx="7620000" cy="4445000"/>
          </a:xfrm>
          <a:prstGeom prst="rect">
            <a:avLst/>
          </a:prstGeom>
          <a:noFill/>
          <a:ln w="9525">
            <a:noFill/>
            <a:miter lim="800000"/>
            <a:headEnd/>
            <a:tailEnd/>
          </a:ln>
        </p:spPr>
      </p:pic>
      <p:sp>
        <p:nvSpPr>
          <p:cNvPr id="114691" name="Text Box 3"/>
          <p:cNvSpPr txBox="1">
            <a:spLocks noChangeArrowheads="1"/>
          </p:cNvSpPr>
          <p:nvPr/>
        </p:nvSpPr>
        <p:spPr bwMode="auto">
          <a:xfrm>
            <a:off x="593725" y="184150"/>
            <a:ext cx="7864475" cy="1301750"/>
          </a:xfrm>
          <a:prstGeom prst="rect">
            <a:avLst/>
          </a:prstGeom>
          <a:noFill/>
          <a:ln w="9525">
            <a:noFill/>
            <a:miter lim="800000"/>
            <a:headEnd/>
            <a:tailEnd/>
          </a:ln>
        </p:spPr>
        <p:txBody>
          <a:bodyPr lIns="92075" tIns="46038" rIns="92075" bIns="46038">
            <a:spAutoFit/>
          </a:bodyPr>
          <a:lstStyle/>
          <a:p>
            <a:pPr algn="ctr" eaLnBrk="0" hangingPunct="0">
              <a:lnSpc>
                <a:spcPct val="110000"/>
              </a:lnSpc>
              <a:spcBef>
                <a:spcPct val="20000"/>
              </a:spcBef>
              <a:buFont typeface="Wingdings" pitchFamily="2" charset="2"/>
              <a:buNone/>
            </a:pPr>
            <a:r>
              <a:rPr lang="en-US" sz="3600">
                <a:solidFill>
                  <a:srgbClr val="FF3300"/>
                </a:solidFill>
                <a:latin typeface="Bookman Old Style" pitchFamily="18" charset="0"/>
              </a:rPr>
              <a:t>Other Recognized Serious Safety or Health Hazards</a:t>
            </a:r>
          </a:p>
        </p:txBody>
      </p:sp>
    </p:spTree>
    <p:extLst>
      <p:ext uri="{BB962C8B-B14F-4D97-AF65-F5344CB8AC3E}">
        <p14:creationId xmlns:p14="http://schemas.microsoft.com/office/powerpoint/2010/main" val="19201198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0386"/>
                                        </p:tgtEl>
                                        <p:attrNameLst>
                                          <p:attrName>style.visibility</p:attrName>
                                        </p:attrNameLst>
                                      </p:cBhvr>
                                      <p:to>
                                        <p:strVal val="visible"/>
                                      </p:to>
                                    </p:set>
                                    <p:animEffect transition="in" filter="fade">
                                      <p:cBhvr>
                                        <p:cTn id="7" dur="3000"/>
                                        <p:tgtEl>
                                          <p:spTgt spid="400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457200" y="545812"/>
            <a:ext cx="8084264" cy="584775"/>
          </a:xfrm>
          <a:prstGeom prst="rect">
            <a:avLst/>
          </a:prstGeom>
          <a:noFill/>
        </p:spPr>
        <p:txBody>
          <a:bodyPr wrap="none" rtlCol="0">
            <a:spAutoFit/>
          </a:bodyPr>
          <a:lstStyle/>
          <a:p>
            <a:r>
              <a:rPr lang="en-US" sz="3200" dirty="0" smtClean="0">
                <a:solidFill>
                  <a:srgbClr val="7030A0"/>
                </a:solidFill>
              </a:rPr>
              <a:t>What hazards  are you required to plan for?</a:t>
            </a:r>
            <a:endParaRPr lang="en-US" sz="3200" dirty="0">
              <a:solidFill>
                <a:srgbClr val="7030A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101" y="1600199"/>
            <a:ext cx="8799499" cy="367417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 y="1219198"/>
            <a:ext cx="3660477" cy="549071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1219198"/>
            <a:ext cx="6614042" cy="464820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999" y="1104708"/>
            <a:ext cx="7239001" cy="482600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1118997"/>
            <a:ext cx="6825122" cy="4811712"/>
          </a:xfrm>
          <a:prstGeom prst="rect">
            <a:avLst/>
          </a:prstGeom>
        </p:spPr>
      </p:pic>
    </p:spTree>
    <p:extLst>
      <p:ext uri="{BB962C8B-B14F-4D97-AF65-F5344CB8AC3E}">
        <p14:creationId xmlns:p14="http://schemas.microsoft.com/office/powerpoint/2010/main" val="22971616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98098"/>
            <a:ext cx="1981200" cy="707886"/>
          </a:xfrm>
          <a:prstGeom prst="rect">
            <a:avLst/>
          </a:prstGeom>
          <a:noFill/>
        </p:spPr>
        <p:txBody>
          <a:bodyPr wrap="square" rtlCol="0">
            <a:spAutoFit/>
          </a:bodyPr>
          <a:lstStyle/>
          <a:p>
            <a:r>
              <a:rPr lang="en-US" sz="4000" dirty="0" smtClean="0">
                <a:solidFill>
                  <a:schemeClr val="accent5">
                    <a:lumMod val="75000"/>
                  </a:schemeClr>
                </a:solidFill>
              </a:rPr>
              <a:t>Step 1:</a:t>
            </a:r>
            <a:endParaRPr lang="en-US" sz="4000" dirty="0">
              <a:solidFill>
                <a:schemeClr val="accent5">
                  <a:lumMod val="75000"/>
                </a:schemeClr>
              </a:solidFill>
            </a:endParaRPr>
          </a:p>
        </p:txBody>
      </p:sp>
      <p:sp>
        <p:nvSpPr>
          <p:cNvPr id="3" name="TextBox 2"/>
          <p:cNvSpPr txBox="1"/>
          <p:nvPr/>
        </p:nvSpPr>
        <p:spPr>
          <a:xfrm>
            <a:off x="2209800" y="767375"/>
            <a:ext cx="6942926" cy="523220"/>
          </a:xfrm>
          <a:prstGeom prst="rect">
            <a:avLst/>
          </a:prstGeom>
          <a:noFill/>
        </p:spPr>
        <p:txBody>
          <a:bodyPr wrap="none" rtlCol="0">
            <a:spAutoFit/>
          </a:bodyPr>
          <a:lstStyle/>
          <a:p>
            <a:r>
              <a:rPr lang="en-US" sz="2800" dirty="0">
                <a:solidFill>
                  <a:schemeClr val="accent5">
                    <a:lumMod val="75000"/>
                  </a:schemeClr>
                </a:solidFill>
              </a:rPr>
              <a:t>Facility managers identify confined spaces</a:t>
            </a:r>
          </a:p>
        </p:txBody>
      </p:sp>
      <p:sp>
        <p:nvSpPr>
          <p:cNvPr id="4" name="TextBox 3"/>
          <p:cNvSpPr txBox="1"/>
          <p:nvPr/>
        </p:nvSpPr>
        <p:spPr>
          <a:xfrm>
            <a:off x="381000" y="1524000"/>
            <a:ext cx="1810111" cy="707886"/>
          </a:xfrm>
          <a:prstGeom prst="rect">
            <a:avLst/>
          </a:prstGeom>
          <a:noFill/>
        </p:spPr>
        <p:txBody>
          <a:bodyPr wrap="none" rtlCol="0">
            <a:spAutoFit/>
          </a:bodyPr>
          <a:lstStyle/>
          <a:p>
            <a:r>
              <a:rPr lang="en-US" sz="4000" dirty="0" smtClean="0">
                <a:solidFill>
                  <a:srgbClr val="0070C0"/>
                </a:solidFill>
              </a:rPr>
              <a:t>Step 2:</a:t>
            </a:r>
            <a:endParaRPr lang="en-US" sz="4000" dirty="0">
              <a:solidFill>
                <a:srgbClr val="0070C0"/>
              </a:solidFill>
            </a:endParaRPr>
          </a:p>
        </p:txBody>
      </p:sp>
      <p:sp>
        <p:nvSpPr>
          <p:cNvPr id="5" name="TextBox 4"/>
          <p:cNvSpPr txBox="1"/>
          <p:nvPr/>
        </p:nvSpPr>
        <p:spPr>
          <a:xfrm>
            <a:off x="2362199" y="1616333"/>
            <a:ext cx="5844870" cy="523220"/>
          </a:xfrm>
          <a:prstGeom prst="rect">
            <a:avLst/>
          </a:prstGeom>
          <a:noFill/>
        </p:spPr>
        <p:txBody>
          <a:bodyPr wrap="none" rtlCol="0">
            <a:spAutoFit/>
          </a:bodyPr>
          <a:lstStyle/>
          <a:p>
            <a:r>
              <a:rPr lang="en-US" sz="2800" dirty="0" smtClean="0">
                <a:solidFill>
                  <a:srgbClr val="7030A0"/>
                </a:solidFill>
              </a:rPr>
              <a:t>Facility managers evaluate hazards</a:t>
            </a:r>
            <a:endParaRPr lang="en-US" sz="2800" dirty="0">
              <a:solidFill>
                <a:srgbClr val="7030A0"/>
              </a:solidFill>
            </a:endParaRPr>
          </a:p>
        </p:txBody>
      </p:sp>
      <p:sp>
        <p:nvSpPr>
          <p:cNvPr id="6" name="TextBox 5"/>
          <p:cNvSpPr txBox="1"/>
          <p:nvPr/>
        </p:nvSpPr>
        <p:spPr>
          <a:xfrm>
            <a:off x="533400" y="2667000"/>
            <a:ext cx="2363147" cy="523220"/>
          </a:xfrm>
          <a:prstGeom prst="rect">
            <a:avLst/>
          </a:prstGeom>
          <a:noFill/>
        </p:spPr>
        <p:txBody>
          <a:bodyPr wrap="none" rtlCol="0">
            <a:spAutoFit/>
          </a:bodyPr>
          <a:lstStyle/>
          <a:p>
            <a:r>
              <a:rPr lang="en-US" sz="2800" dirty="0" smtClean="0">
                <a:solidFill>
                  <a:srgbClr val="7030A0"/>
                </a:solidFill>
              </a:rPr>
              <a:t>Hazards exist</a:t>
            </a:r>
            <a:endParaRPr lang="en-US" sz="2800" dirty="0">
              <a:solidFill>
                <a:srgbClr val="7030A0"/>
              </a:solidFill>
            </a:endParaRPr>
          </a:p>
        </p:txBody>
      </p:sp>
      <p:sp>
        <p:nvSpPr>
          <p:cNvPr id="7" name="TextBox 6"/>
          <p:cNvSpPr txBox="1"/>
          <p:nvPr/>
        </p:nvSpPr>
        <p:spPr>
          <a:xfrm>
            <a:off x="381000" y="3886198"/>
            <a:ext cx="3057888" cy="461665"/>
          </a:xfrm>
          <a:prstGeom prst="rect">
            <a:avLst/>
          </a:prstGeom>
          <a:noFill/>
        </p:spPr>
        <p:txBody>
          <a:bodyPr wrap="none" rtlCol="0">
            <a:spAutoFit/>
          </a:bodyPr>
          <a:lstStyle/>
          <a:p>
            <a:r>
              <a:rPr lang="en-US" sz="2400" dirty="0" smtClean="0">
                <a:solidFill>
                  <a:srgbClr val="FF0000"/>
                </a:solidFill>
              </a:rPr>
              <a:t>PERMIT-REQUIRED</a:t>
            </a:r>
            <a:endParaRPr lang="en-US" sz="2400" dirty="0">
              <a:solidFill>
                <a:srgbClr val="FF0000"/>
              </a:solidFill>
            </a:endParaRPr>
          </a:p>
        </p:txBody>
      </p:sp>
      <p:sp>
        <p:nvSpPr>
          <p:cNvPr id="8" name="TextBox 7"/>
          <p:cNvSpPr txBox="1"/>
          <p:nvPr/>
        </p:nvSpPr>
        <p:spPr>
          <a:xfrm>
            <a:off x="5943600" y="2666886"/>
            <a:ext cx="2103461" cy="523220"/>
          </a:xfrm>
          <a:prstGeom prst="rect">
            <a:avLst/>
          </a:prstGeom>
          <a:noFill/>
        </p:spPr>
        <p:txBody>
          <a:bodyPr wrap="none" rtlCol="0">
            <a:spAutoFit/>
          </a:bodyPr>
          <a:lstStyle/>
          <a:p>
            <a:r>
              <a:rPr lang="en-US" sz="2800" dirty="0" smtClean="0">
                <a:solidFill>
                  <a:srgbClr val="7030A0"/>
                </a:solidFill>
              </a:rPr>
              <a:t>NO hazards</a:t>
            </a:r>
            <a:endParaRPr lang="en-US" sz="2800" dirty="0">
              <a:solidFill>
                <a:srgbClr val="7030A0"/>
              </a:solidFill>
            </a:endParaRPr>
          </a:p>
        </p:txBody>
      </p:sp>
      <p:sp>
        <p:nvSpPr>
          <p:cNvPr id="10" name="TextBox 9"/>
          <p:cNvSpPr txBox="1"/>
          <p:nvPr/>
        </p:nvSpPr>
        <p:spPr>
          <a:xfrm>
            <a:off x="5493540" y="3886199"/>
            <a:ext cx="3003579" cy="461665"/>
          </a:xfrm>
          <a:prstGeom prst="rect">
            <a:avLst/>
          </a:prstGeom>
          <a:noFill/>
        </p:spPr>
        <p:txBody>
          <a:bodyPr wrap="none" rtlCol="0">
            <a:spAutoFit/>
          </a:bodyPr>
          <a:lstStyle/>
          <a:p>
            <a:r>
              <a:rPr lang="en-US" sz="2400" dirty="0" smtClean="0">
                <a:solidFill>
                  <a:srgbClr val="00B050"/>
                </a:solidFill>
              </a:rPr>
              <a:t>NOT permit-required</a:t>
            </a:r>
            <a:endParaRPr lang="en-US" sz="2400" dirty="0">
              <a:solidFill>
                <a:srgbClr val="00B050"/>
              </a:solidFill>
            </a:endParaRPr>
          </a:p>
        </p:txBody>
      </p:sp>
      <p:cxnSp>
        <p:nvCxnSpPr>
          <p:cNvPr id="15" name="Straight Arrow Connector 14"/>
          <p:cNvCxnSpPr/>
          <p:nvPr/>
        </p:nvCxnSpPr>
        <p:spPr>
          <a:xfrm flipH="1">
            <a:off x="2191111" y="2231886"/>
            <a:ext cx="1247777" cy="435114"/>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a:off x="5493541" y="2139553"/>
            <a:ext cx="1212059" cy="527333"/>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a:endCxn id="7" idx="0"/>
          </p:cNvCxnSpPr>
          <p:nvPr/>
        </p:nvCxnSpPr>
        <p:spPr>
          <a:xfrm>
            <a:off x="1909944" y="3190220"/>
            <a:ext cx="0" cy="69597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a:off x="6858000" y="3190106"/>
            <a:ext cx="0" cy="69597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381000" y="4800600"/>
            <a:ext cx="2265364" cy="830997"/>
          </a:xfrm>
          <a:prstGeom prst="rect">
            <a:avLst/>
          </a:prstGeom>
          <a:noFill/>
        </p:spPr>
        <p:txBody>
          <a:bodyPr wrap="none" rtlCol="0">
            <a:spAutoFit/>
          </a:bodyPr>
          <a:lstStyle/>
          <a:p>
            <a:r>
              <a:rPr lang="en-US" sz="2400" dirty="0" smtClean="0">
                <a:solidFill>
                  <a:srgbClr val="002060"/>
                </a:solidFill>
              </a:rPr>
              <a:t>Can ventilation</a:t>
            </a:r>
          </a:p>
          <a:p>
            <a:r>
              <a:rPr lang="en-US" sz="2400" dirty="0">
                <a:solidFill>
                  <a:srgbClr val="002060"/>
                </a:solidFill>
              </a:rPr>
              <a:t>c</a:t>
            </a:r>
            <a:r>
              <a:rPr lang="en-US" sz="2400" dirty="0" smtClean="0">
                <a:solidFill>
                  <a:srgbClr val="002060"/>
                </a:solidFill>
              </a:rPr>
              <a:t>ontrol hazard</a:t>
            </a:r>
            <a:r>
              <a:rPr lang="en-US" dirty="0" smtClean="0"/>
              <a:t>?</a:t>
            </a:r>
            <a:endParaRPr lang="en-US" dirty="0"/>
          </a:p>
        </p:txBody>
      </p:sp>
      <p:sp>
        <p:nvSpPr>
          <p:cNvPr id="22" name="TextBox 21"/>
          <p:cNvSpPr txBox="1"/>
          <p:nvPr/>
        </p:nvSpPr>
        <p:spPr>
          <a:xfrm>
            <a:off x="365760" y="6019800"/>
            <a:ext cx="3074944" cy="461665"/>
          </a:xfrm>
          <a:prstGeom prst="rect">
            <a:avLst/>
          </a:prstGeom>
          <a:noFill/>
        </p:spPr>
        <p:txBody>
          <a:bodyPr wrap="none" rtlCol="0">
            <a:spAutoFit/>
          </a:bodyPr>
          <a:lstStyle/>
          <a:p>
            <a:r>
              <a:rPr lang="en-US" sz="2400" dirty="0" smtClean="0">
                <a:solidFill>
                  <a:schemeClr val="accent6"/>
                </a:solidFill>
              </a:rPr>
              <a:t>ALTERNATE ENTRY</a:t>
            </a:r>
            <a:endParaRPr lang="en-US" sz="2400" dirty="0">
              <a:solidFill>
                <a:schemeClr val="accent6"/>
              </a:solidFill>
            </a:endParaRPr>
          </a:p>
        </p:txBody>
      </p:sp>
      <p:sp>
        <p:nvSpPr>
          <p:cNvPr id="23" name="TextBox 22"/>
          <p:cNvSpPr txBox="1"/>
          <p:nvPr/>
        </p:nvSpPr>
        <p:spPr>
          <a:xfrm>
            <a:off x="3664741" y="4800600"/>
            <a:ext cx="3657600" cy="830997"/>
          </a:xfrm>
          <a:prstGeom prst="rect">
            <a:avLst/>
          </a:prstGeom>
          <a:noFill/>
        </p:spPr>
        <p:txBody>
          <a:bodyPr wrap="square" rtlCol="0">
            <a:spAutoFit/>
          </a:bodyPr>
          <a:lstStyle/>
          <a:p>
            <a:r>
              <a:rPr lang="en-US" sz="2400" dirty="0" smtClean="0">
                <a:solidFill>
                  <a:srgbClr val="002060"/>
                </a:solidFill>
              </a:rPr>
              <a:t>Can the hazard be temporarily eliminated? </a:t>
            </a:r>
            <a:endParaRPr lang="en-US" sz="2400" dirty="0">
              <a:solidFill>
                <a:srgbClr val="002060"/>
              </a:solidFill>
            </a:endParaRPr>
          </a:p>
        </p:txBody>
      </p:sp>
      <p:cxnSp>
        <p:nvCxnSpPr>
          <p:cNvPr id="24" name="Straight Arrow Connector 23"/>
          <p:cNvCxnSpPr>
            <a:endCxn id="21" idx="0"/>
          </p:cNvCxnSpPr>
          <p:nvPr/>
        </p:nvCxnSpPr>
        <p:spPr>
          <a:xfrm>
            <a:off x="1513682" y="4333222"/>
            <a:ext cx="0" cy="46737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1666082" y="5628622"/>
            <a:ext cx="0" cy="46737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2895600" y="4333222"/>
            <a:ext cx="1066800" cy="46737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flipV="1">
            <a:off x="5681263" y="4333222"/>
            <a:ext cx="1024337" cy="46737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6587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xEl>
                                              <p:pRg st="0" end="0"/>
                                            </p:txEl>
                                          </p:spTgt>
                                        </p:tgtEl>
                                        <p:attrNameLst>
                                          <p:attrName>style.visibility</p:attrName>
                                        </p:attrNameLst>
                                      </p:cBhvr>
                                      <p:to>
                                        <p:strVal val="visible"/>
                                      </p:to>
                                    </p:set>
                                    <p:animEffect transition="in" filter="fade">
                                      <p:cBhvr>
                                        <p:cTn id="42" dur="500"/>
                                        <p:tgtEl>
                                          <p:spTgt spid="21">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xEl>
                                              <p:pRg st="1" end="1"/>
                                            </p:txEl>
                                          </p:spTgt>
                                        </p:tgtEl>
                                        <p:attrNameLst>
                                          <p:attrName>style.visibility</p:attrName>
                                        </p:attrNameLst>
                                      </p:cBhvr>
                                      <p:to>
                                        <p:strVal val="visible"/>
                                      </p:to>
                                    </p:set>
                                    <p:animEffect transition="in" filter="fade">
                                      <p:cBhvr>
                                        <p:cTn id="45" dur="500"/>
                                        <p:tgtEl>
                                          <p:spTgt spid="2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onfspc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98098"/>
            <a:ext cx="1981200" cy="707886"/>
          </a:xfrm>
          <a:prstGeom prst="rect">
            <a:avLst/>
          </a:prstGeom>
          <a:noFill/>
        </p:spPr>
        <p:txBody>
          <a:bodyPr wrap="square" rtlCol="0">
            <a:spAutoFit/>
          </a:bodyPr>
          <a:lstStyle/>
          <a:p>
            <a:r>
              <a:rPr lang="en-US" sz="4000" dirty="0" smtClean="0">
                <a:solidFill>
                  <a:schemeClr val="accent5">
                    <a:lumMod val="75000"/>
                  </a:schemeClr>
                </a:solidFill>
              </a:rPr>
              <a:t>Step 1:</a:t>
            </a:r>
            <a:endParaRPr lang="en-US" sz="4000" dirty="0">
              <a:solidFill>
                <a:schemeClr val="accent5">
                  <a:lumMod val="75000"/>
                </a:schemeClr>
              </a:solidFill>
            </a:endParaRPr>
          </a:p>
        </p:txBody>
      </p:sp>
      <p:sp>
        <p:nvSpPr>
          <p:cNvPr id="3" name="TextBox 2"/>
          <p:cNvSpPr txBox="1"/>
          <p:nvPr/>
        </p:nvSpPr>
        <p:spPr>
          <a:xfrm>
            <a:off x="2209800" y="767375"/>
            <a:ext cx="6942926" cy="523220"/>
          </a:xfrm>
          <a:prstGeom prst="rect">
            <a:avLst/>
          </a:prstGeom>
          <a:noFill/>
        </p:spPr>
        <p:txBody>
          <a:bodyPr wrap="none" rtlCol="0">
            <a:spAutoFit/>
          </a:bodyPr>
          <a:lstStyle/>
          <a:p>
            <a:r>
              <a:rPr lang="en-US" sz="2800" dirty="0">
                <a:solidFill>
                  <a:schemeClr val="accent5">
                    <a:lumMod val="75000"/>
                  </a:schemeClr>
                </a:solidFill>
              </a:rPr>
              <a:t>Facility managers identify confined spaces</a:t>
            </a:r>
          </a:p>
        </p:txBody>
      </p:sp>
      <p:sp>
        <p:nvSpPr>
          <p:cNvPr id="4" name="TextBox 3"/>
          <p:cNvSpPr txBox="1"/>
          <p:nvPr/>
        </p:nvSpPr>
        <p:spPr>
          <a:xfrm>
            <a:off x="381000" y="1524000"/>
            <a:ext cx="1810111" cy="707886"/>
          </a:xfrm>
          <a:prstGeom prst="rect">
            <a:avLst/>
          </a:prstGeom>
          <a:noFill/>
        </p:spPr>
        <p:txBody>
          <a:bodyPr wrap="none" rtlCol="0">
            <a:spAutoFit/>
          </a:bodyPr>
          <a:lstStyle/>
          <a:p>
            <a:r>
              <a:rPr lang="en-US" sz="4000" dirty="0" smtClean="0">
                <a:solidFill>
                  <a:srgbClr val="0070C0"/>
                </a:solidFill>
              </a:rPr>
              <a:t>Step 2:</a:t>
            </a:r>
            <a:endParaRPr lang="en-US" sz="4000" dirty="0">
              <a:solidFill>
                <a:srgbClr val="0070C0"/>
              </a:solidFill>
            </a:endParaRPr>
          </a:p>
        </p:txBody>
      </p:sp>
      <p:sp>
        <p:nvSpPr>
          <p:cNvPr id="5" name="TextBox 4"/>
          <p:cNvSpPr txBox="1"/>
          <p:nvPr/>
        </p:nvSpPr>
        <p:spPr>
          <a:xfrm>
            <a:off x="2362199" y="1616333"/>
            <a:ext cx="5844870" cy="523220"/>
          </a:xfrm>
          <a:prstGeom prst="rect">
            <a:avLst/>
          </a:prstGeom>
          <a:noFill/>
        </p:spPr>
        <p:txBody>
          <a:bodyPr wrap="none" rtlCol="0">
            <a:spAutoFit/>
          </a:bodyPr>
          <a:lstStyle/>
          <a:p>
            <a:r>
              <a:rPr lang="en-US" sz="2800" dirty="0" smtClean="0">
                <a:solidFill>
                  <a:srgbClr val="7030A0"/>
                </a:solidFill>
              </a:rPr>
              <a:t>Facility managers evaluate hazards</a:t>
            </a:r>
            <a:endParaRPr lang="en-US" sz="2800" dirty="0">
              <a:solidFill>
                <a:srgbClr val="7030A0"/>
              </a:solidFill>
            </a:endParaRPr>
          </a:p>
        </p:txBody>
      </p:sp>
      <p:sp>
        <p:nvSpPr>
          <p:cNvPr id="6" name="TextBox 5"/>
          <p:cNvSpPr txBox="1"/>
          <p:nvPr/>
        </p:nvSpPr>
        <p:spPr>
          <a:xfrm>
            <a:off x="533400" y="2667000"/>
            <a:ext cx="2363147" cy="523220"/>
          </a:xfrm>
          <a:prstGeom prst="rect">
            <a:avLst/>
          </a:prstGeom>
          <a:noFill/>
        </p:spPr>
        <p:txBody>
          <a:bodyPr wrap="none" rtlCol="0">
            <a:spAutoFit/>
          </a:bodyPr>
          <a:lstStyle/>
          <a:p>
            <a:r>
              <a:rPr lang="en-US" sz="2800" dirty="0" smtClean="0">
                <a:solidFill>
                  <a:srgbClr val="7030A0"/>
                </a:solidFill>
              </a:rPr>
              <a:t>Hazards exist</a:t>
            </a:r>
            <a:endParaRPr lang="en-US" sz="2800" dirty="0">
              <a:solidFill>
                <a:srgbClr val="7030A0"/>
              </a:solidFill>
            </a:endParaRPr>
          </a:p>
        </p:txBody>
      </p:sp>
      <p:sp>
        <p:nvSpPr>
          <p:cNvPr id="7" name="TextBox 6"/>
          <p:cNvSpPr txBox="1"/>
          <p:nvPr/>
        </p:nvSpPr>
        <p:spPr>
          <a:xfrm>
            <a:off x="381000" y="3886198"/>
            <a:ext cx="3057888" cy="461665"/>
          </a:xfrm>
          <a:prstGeom prst="rect">
            <a:avLst/>
          </a:prstGeom>
          <a:noFill/>
        </p:spPr>
        <p:txBody>
          <a:bodyPr wrap="none" rtlCol="0">
            <a:spAutoFit/>
          </a:bodyPr>
          <a:lstStyle/>
          <a:p>
            <a:r>
              <a:rPr lang="en-US" sz="2400" dirty="0" smtClean="0">
                <a:solidFill>
                  <a:srgbClr val="FF0000"/>
                </a:solidFill>
              </a:rPr>
              <a:t>PERMIT-REQUIRED</a:t>
            </a:r>
            <a:endParaRPr lang="en-US" sz="2400" dirty="0">
              <a:solidFill>
                <a:srgbClr val="FF0000"/>
              </a:solidFill>
            </a:endParaRPr>
          </a:p>
        </p:txBody>
      </p:sp>
      <p:cxnSp>
        <p:nvCxnSpPr>
          <p:cNvPr id="15" name="Straight Arrow Connector 14"/>
          <p:cNvCxnSpPr/>
          <p:nvPr/>
        </p:nvCxnSpPr>
        <p:spPr>
          <a:xfrm flipH="1">
            <a:off x="2191111" y="2231886"/>
            <a:ext cx="1247777" cy="435114"/>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a:endCxn id="7" idx="0"/>
          </p:cNvCxnSpPr>
          <p:nvPr/>
        </p:nvCxnSpPr>
        <p:spPr>
          <a:xfrm>
            <a:off x="1909944" y="3190220"/>
            <a:ext cx="0" cy="695978"/>
          </a:xfrm>
          <a:prstGeom prst="straightConnector1">
            <a:avLst/>
          </a:prstGeom>
          <a:ln w="38100">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1983865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98098"/>
            <a:ext cx="1981200" cy="707886"/>
          </a:xfrm>
          <a:prstGeom prst="rect">
            <a:avLst/>
          </a:prstGeom>
          <a:noFill/>
        </p:spPr>
        <p:txBody>
          <a:bodyPr wrap="square" rtlCol="0">
            <a:spAutoFit/>
          </a:bodyPr>
          <a:lstStyle/>
          <a:p>
            <a:r>
              <a:rPr lang="en-US" sz="4000" dirty="0" smtClean="0">
                <a:solidFill>
                  <a:schemeClr val="accent5">
                    <a:lumMod val="75000"/>
                  </a:schemeClr>
                </a:solidFill>
              </a:rPr>
              <a:t>Step 1:</a:t>
            </a:r>
            <a:endParaRPr lang="en-US" sz="4000" dirty="0">
              <a:solidFill>
                <a:schemeClr val="accent5">
                  <a:lumMod val="75000"/>
                </a:schemeClr>
              </a:solidFill>
            </a:endParaRPr>
          </a:p>
        </p:txBody>
      </p:sp>
      <p:sp>
        <p:nvSpPr>
          <p:cNvPr id="3" name="TextBox 2"/>
          <p:cNvSpPr txBox="1"/>
          <p:nvPr/>
        </p:nvSpPr>
        <p:spPr>
          <a:xfrm>
            <a:off x="2209800" y="767375"/>
            <a:ext cx="6942926" cy="523220"/>
          </a:xfrm>
          <a:prstGeom prst="rect">
            <a:avLst/>
          </a:prstGeom>
          <a:noFill/>
        </p:spPr>
        <p:txBody>
          <a:bodyPr wrap="none" rtlCol="0">
            <a:spAutoFit/>
          </a:bodyPr>
          <a:lstStyle/>
          <a:p>
            <a:r>
              <a:rPr lang="en-US" sz="2800" dirty="0">
                <a:solidFill>
                  <a:schemeClr val="accent5">
                    <a:lumMod val="75000"/>
                  </a:schemeClr>
                </a:solidFill>
              </a:rPr>
              <a:t>Facility managers identify confined spaces</a:t>
            </a:r>
          </a:p>
        </p:txBody>
      </p:sp>
      <p:sp>
        <p:nvSpPr>
          <p:cNvPr id="4" name="TextBox 3"/>
          <p:cNvSpPr txBox="1"/>
          <p:nvPr/>
        </p:nvSpPr>
        <p:spPr>
          <a:xfrm>
            <a:off x="381000" y="1524000"/>
            <a:ext cx="1810111" cy="707886"/>
          </a:xfrm>
          <a:prstGeom prst="rect">
            <a:avLst/>
          </a:prstGeom>
          <a:noFill/>
        </p:spPr>
        <p:txBody>
          <a:bodyPr wrap="none" rtlCol="0">
            <a:spAutoFit/>
          </a:bodyPr>
          <a:lstStyle/>
          <a:p>
            <a:r>
              <a:rPr lang="en-US" sz="4000" dirty="0">
                <a:solidFill>
                  <a:schemeClr val="accent5">
                    <a:lumMod val="75000"/>
                  </a:schemeClr>
                </a:solidFill>
              </a:rPr>
              <a:t>Step 2:</a:t>
            </a:r>
          </a:p>
        </p:txBody>
      </p:sp>
      <p:sp>
        <p:nvSpPr>
          <p:cNvPr id="5" name="TextBox 4"/>
          <p:cNvSpPr txBox="1"/>
          <p:nvPr/>
        </p:nvSpPr>
        <p:spPr>
          <a:xfrm>
            <a:off x="2362199" y="1616333"/>
            <a:ext cx="5844870" cy="523220"/>
          </a:xfrm>
          <a:prstGeom prst="rect">
            <a:avLst/>
          </a:prstGeom>
          <a:noFill/>
        </p:spPr>
        <p:txBody>
          <a:bodyPr wrap="none" rtlCol="0">
            <a:spAutoFit/>
          </a:bodyPr>
          <a:lstStyle/>
          <a:p>
            <a:r>
              <a:rPr lang="en-US" sz="2800" dirty="0" smtClean="0">
                <a:solidFill>
                  <a:schemeClr val="accent5">
                    <a:lumMod val="75000"/>
                  </a:schemeClr>
                </a:solidFill>
              </a:rPr>
              <a:t>Facility managers evaluate hazards</a:t>
            </a:r>
            <a:endParaRPr lang="en-US" sz="2800" dirty="0">
              <a:solidFill>
                <a:schemeClr val="accent5">
                  <a:lumMod val="75000"/>
                </a:schemeClr>
              </a:solidFill>
            </a:endParaRPr>
          </a:p>
        </p:txBody>
      </p:sp>
      <p:sp>
        <p:nvSpPr>
          <p:cNvPr id="9" name="TextBox 8"/>
          <p:cNvSpPr txBox="1"/>
          <p:nvPr/>
        </p:nvSpPr>
        <p:spPr>
          <a:xfrm>
            <a:off x="420273" y="2438400"/>
            <a:ext cx="1810111" cy="707886"/>
          </a:xfrm>
          <a:prstGeom prst="rect">
            <a:avLst/>
          </a:prstGeom>
          <a:noFill/>
        </p:spPr>
        <p:txBody>
          <a:bodyPr wrap="none" rtlCol="0">
            <a:spAutoFit/>
          </a:bodyPr>
          <a:lstStyle/>
          <a:p>
            <a:r>
              <a:rPr lang="en-US" sz="4000" dirty="0">
                <a:solidFill>
                  <a:srgbClr val="0070C0"/>
                </a:solidFill>
              </a:rPr>
              <a:t>Step </a:t>
            </a:r>
            <a:r>
              <a:rPr lang="en-US" sz="4000" dirty="0" smtClean="0">
                <a:solidFill>
                  <a:srgbClr val="0070C0"/>
                </a:solidFill>
              </a:rPr>
              <a:t>3:</a:t>
            </a:r>
            <a:endParaRPr lang="en-US" dirty="0">
              <a:solidFill>
                <a:srgbClr val="0070C0"/>
              </a:solidFill>
            </a:endParaRPr>
          </a:p>
        </p:txBody>
      </p:sp>
      <p:sp>
        <p:nvSpPr>
          <p:cNvPr id="10" name="TextBox 9"/>
          <p:cNvSpPr txBox="1"/>
          <p:nvPr/>
        </p:nvSpPr>
        <p:spPr>
          <a:xfrm>
            <a:off x="2362200" y="2530733"/>
            <a:ext cx="5626861" cy="523220"/>
          </a:xfrm>
          <a:prstGeom prst="rect">
            <a:avLst/>
          </a:prstGeom>
          <a:noFill/>
        </p:spPr>
        <p:txBody>
          <a:bodyPr wrap="none" rtlCol="0">
            <a:spAutoFit/>
          </a:bodyPr>
          <a:lstStyle/>
          <a:p>
            <a:r>
              <a:rPr lang="en-US" sz="2800" dirty="0" smtClean="0">
                <a:solidFill>
                  <a:srgbClr val="7030A0"/>
                </a:solidFill>
              </a:rPr>
              <a:t>Plan appropriate entry procedures</a:t>
            </a:r>
            <a:endParaRPr lang="en-US" sz="2800" dirty="0">
              <a:solidFill>
                <a:srgbClr val="7030A0"/>
              </a:solidFill>
            </a:endParaRPr>
          </a:p>
        </p:txBody>
      </p:sp>
    </p:spTree>
    <p:extLst>
      <p:ext uri="{BB962C8B-B14F-4D97-AF65-F5344CB8AC3E}">
        <p14:creationId xmlns:p14="http://schemas.microsoft.com/office/powerpoint/2010/main" val="306953553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152400" y="0"/>
            <a:ext cx="8991600" cy="1143000"/>
          </a:xfrm>
        </p:spPr>
        <p:txBody>
          <a:bodyPr/>
          <a:lstStyle/>
          <a:p>
            <a:r>
              <a:rPr lang="en-US" sz="3600" dirty="0" smtClean="0">
                <a:solidFill>
                  <a:srgbClr val="7030A0"/>
                </a:solidFill>
              </a:rPr>
              <a:t>Permit-Required Confined Space Entry</a:t>
            </a:r>
            <a:endParaRPr lang="en-US" dirty="0" smtClean="0">
              <a:solidFill>
                <a:srgbClr val="7030A0"/>
              </a:solidFill>
            </a:endParaRPr>
          </a:p>
        </p:txBody>
      </p:sp>
      <p:sp>
        <p:nvSpPr>
          <p:cNvPr id="36867" name="Rectangle 3"/>
          <p:cNvSpPr>
            <a:spLocks noGrp="1" noChangeArrowheads="1"/>
          </p:cNvSpPr>
          <p:nvPr>
            <p:ph type="body" idx="1"/>
          </p:nvPr>
        </p:nvSpPr>
        <p:spPr>
          <a:xfrm>
            <a:off x="1371600" y="1219200"/>
            <a:ext cx="7772400" cy="5410200"/>
          </a:xfrm>
        </p:spPr>
        <p:txBody>
          <a:bodyPr/>
          <a:lstStyle/>
          <a:p>
            <a:r>
              <a:rPr lang="en-US" dirty="0" smtClean="0"/>
              <a:t>Requires complete program:</a:t>
            </a:r>
          </a:p>
          <a:p>
            <a:pPr lvl="1">
              <a:buFont typeface="Courier New" pitchFamily="49" charset="0"/>
              <a:buChar char="o"/>
            </a:pPr>
            <a:r>
              <a:rPr lang="en-US" dirty="0" smtClean="0"/>
              <a:t>    </a:t>
            </a:r>
            <a:r>
              <a:rPr lang="en-US" dirty="0" smtClean="0">
                <a:solidFill>
                  <a:schemeClr val="accent1"/>
                </a:solidFill>
              </a:rPr>
              <a:t>Entry permit </a:t>
            </a:r>
          </a:p>
          <a:p>
            <a:pPr lvl="1">
              <a:buSzPct val="50000"/>
              <a:buFont typeface="Wingdings" pitchFamily="2" charset="2"/>
              <a:buChar char="m"/>
            </a:pPr>
            <a:r>
              <a:rPr lang="en-US" dirty="0" smtClean="0">
                <a:solidFill>
                  <a:schemeClr val="accent1"/>
                </a:solidFill>
              </a:rPr>
              <a:t>    Identification of procedures </a:t>
            </a:r>
          </a:p>
          <a:p>
            <a:pPr lvl="1">
              <a:buSzPct val="50000"/>
              <a:buFont typeface="Wingdings" pitchFamily="2" charset="2"/>
              <a:buChar char="m"/>
            </a:pPr>
            <a:r>
              <a:rPr lang="en-US" dirty="0" smtClean="0">
                <a:solidFill>
                  <a:schemeClr val="accent1"/>
                </a:solidFill>
              </a:rPr>
              <a:t>    Listing of equipment, assigning roles</a:t>
            </a:r>
          </a:p>
          <a:p>
            <a:pPr lvl="1">
              <a:buSzPct val="50000"/>
              <a:buFont typeface="Wingdings" pitchFamily="2" charset="2"/>
              <a:buChar char="m"/>
            </a:pPr>
            <a:r>
              <a:rPr lang="en-US" dirty="0" smtClean="0">
                <a:solidFill>
                  <a:schemeClr val="accent1"/>
                </a:solidFill>
              </a:rPr>
              <a:t>     Use of attendant</a:t>
            </a:r>
          </a:p>
          <a:p>
            <a:pPr lvl="1">
              <a:buSzPct val="50000"/>
              <a:buFont typeface="Wingdings" pitchFamily="2" charset="2"/>
              <a:buChar char="m"/>
            </a:pPr>
            <a:r>
              <a:rPr lang="en-US" dirty="0" smtClean="0">
                <a:solidFill>
                  <a:schemeClr val="accent1"/>
                </a:solidFill>
              </a:rPr>
              <a:t>     Track permits--- improve system</a:t>
            </a:r>
          </a:p>
          <a:p>
            <a:pPr lvl="1">
              <a:buSzPct val="50000"/>
              <a:buFont typeface="Wingdings" pitchFamily="2" charset="2"/>
              <a:buChar char="m"/>
            </a:pPr>
            <a:r>
              <a:rPr lang="en-US" dirty="0" smtClean="0">
                <a:solidFill>
                  <a:schemeClr val="accent1"/>
                </a:solidFill>
              </a:rPr>
              <a:t>     Training</a:t>
            </a:r>
          </a:p>
          <a:p>
            <a:pPr lvl="1">
              <a:buSzPct val="50000"/>
              <a:buFont typeface="Wingdings" pitchFamily="2" charset="2"/>
              <a:buChar char="m"/>
            </a:pPr>
            <a:r>
              <a:rPr lang="en-US" dirty="0" smtClean="0">
                <a:solidFill>
                  <a:schemeClr val="accent1"/>
                </a:solidFill>
              </a:rPr>
              <a:t>     Specific duties for </a:t>
            </a:r>
          </a:p>
        </p:txBody>
      </p:sp>
      <p:sp>
        <p:nvSpPr>
          <p:cNvPr id="36875" name="Text Box 11"/>
          <p:cNvSpPr txBox="1">
            <a:spLocks noChangeArrowheads="1"/>
          </p:cNvSpPr>
          <p:nvPr/>
        </p:nvSpPr>
        <p:spPr bwMode="auto">
          <a:xfrm>
            <a:off x="5410200" y="4876800"/>
            <a:ext cx="3128963" cy="561975"/>
          </a:xfrm>
          <a:prstGeom prst="rect">
            <a:avLst/>
          </a:prstGeom>
          <a:noFill/>
          <a:ln w="9525">
            <a:noFill/>
            <a:miter lim="800000"/>
            <a:headEnd/>
            <a:tailEnd/>
          </a:ln>
        </p:spPr>
        <p:txBody>
          <a:bodyPr wrap="none" lIns="92075" tIns="46038" rIns="92075" bIns="46038">
            <a:spAutoFit/>
          </a:bodyPr>
          <a:lstStyle/>
          <a:p>
            <a:pPr eaLnBrk="0" hangingPunct="0">
              <a:lnSpc>
                <a:spcPct val="110000"/>
              </a:lnSpc>
              <a:spcBef>
                <a:spcPct val="20000"/>
              </a:spcBef>
              <a:buFont typeface="Wingdings" pitchFamily="2" charset="2"/>
              <a:buNone/>
            </a:pPr>
            <a:r>
              <a:rPr lang="en-US">
                <a:solidFill>
                  <a:schemeClr val="accent1"/>
                </a:solidFill>
              </a:rPr>
              <a:t>authorized entrant,</a:t>
            </a:r>
          </a:p>
        </p:txBody>
      </p:sp>
      <p:sp>
        <p:nvSpPr>
          <p:cNvPr id="36876" name="Text Box 12"/>
          <p:cNvSpPr txBox="1">
            <a:spLocks noChangeArrowheads="1"/>
          </p:cNvSpPr>
          <p:nvPr/>
        </p:nvSpPr>
        <p:spPr bwMode="auto">
          <a:xfrm>
            <a:off x="2514600" y="5410200"/>
            <a:ext cx="1827213" cy="561975"/>
          </a:xfrm>
          <a:prstGeom prst="rect">
            <a:avLst/>
          </a:prstGeom>
          <a:noFill/>
          <a:ln w="9525">
            <a:noFill/>
            <a:miter lim="800000"/>
            <a:headEnd/>
            <a:tailEnd/>
          </a:ln>
        </p:spPr>
        <p:txBody>
          <a:bodyPr wrap="none" lIns="92075" tIns="46038" rIns="92075" bIns="46038">
            <a:spAutoFit/>
          </a:bodyPr>
          <a:lstStyle/>
          <a:p>
            <a:pPr eaLnBrk="0" hangingPunct="0">
              <a:lnSpc>
                <a:spcPct val="110000"/>
              </a:lnSpc>
              <a:spcBef>
                <a:spcPct val="20000"/>
              </a:spcBef>
              <a:buFont typeface="Wingdings" pitchFamily="2" charset="2"/>
              <a:buNone/>
            </a:pPr>
            <a:r>
              <a:rPr lang="en-US">
                <a:solidFill>
                  <a:schemeClr val="accent1"/>
                </a:solidFill>
              </a:rPr>
              <a:t>attendant, </a:t>
            </a:r>
          </a:p>
        </p:txBody>
      </p:sp>
      <p:sp>
        <p:nvSpPr>
          <p:cNvPr id="36877" name="Text Box 13"/>
          <p:cNvSpPr txBox="1">
            <a:spLocks noChangeArrowheads="1"/>
          </p:cNvSpPr>
          <p:nvPr/>
        </p:nvSpPr>
        <p:spPr bwMode="auto">
          <a:xfrm>
            <a:off x="4267200" y="5410200"/>
            <a:ext cx="1960563" cy="561975"/>
          </a:xfrm>
          <a:prstGeom prst="rect">
            <a:avLst/>
          </a:prstGeom>
          <a:noFill/>
          <a:ln w="9525">
            <a:noFill/>
            <a:miter lim="800000"/>
            <a:headEnd/>
            <a:tailEnd/>
          </a:ln>
        </p:spPr>
        <p:txBody>
          <a:bodyPr wrap="none" lIns="92075" tIns="46038" rIns="92075" bIns="46038">
            <a:spAutoFit/>
          </a:bodyPr>
          <a:lstStyle/>
          <a:p>
            <a:pPr eaLnBrk="0" hangingPunct="0">
              <a:lnSpc>
                <a:spcPct val="110000"/>
              </a:lnSpc>
              <a:spcBef>
                <a:spcPct val="20000"/>
              </a:spcBef>
              <a:buFont typeface="Wingdings" pitchFamily="2" charset="2"/>
              <a:buNone/>
            </a:pPr>
            <a:r>
              <a:rPr lang="en-US">
                <a:solidFill>
                  <a:schemeClr val="accent1"/>
                </a:solidFill>
              </a:rPr>
              <a:t>supervisor, </a:t>
            </a:r>
          </a:p>
        </p:txBody>
      </p:sp>
      <p:sp>
        <p:nvSpPr>
          <p:cNvPr id="36878" name="Text Box 14"/>
          <p:cNvSpPr txBox="1">
            <a:spLocks noChangeArrowheads="1"/>
          </p:cNvSpPr>
          <p:nvPr/>
        </p:nvSpPr>
        <p:spPr bwMode="auto">
          <a:xfrm>
            <a:off x="6096000" y="5410200"/>
            <a:ext cx="1901825" cy="561975"/>
          </a:xfrm>
          <a:prstGeom prst="rect">
            <a:avLst/>
          </a:prstGeom>
          <a:noFill/>
          <a:ln w="9525">
            <a:noFill/>
            <a:miter lim="800000"/>
            <a:headEnd/>
            <a:tailEnd/>
          </a:ln>
        </p:spPr>
        <p:txBody>
          <a:bodyPr wrap="none" lIns="92075" tIns="46038" rIns="92075" bIns="46038">
            <a:spAutoFit/>
          </a:bodyPr>
          <a:lstStyle/>
          <a:p>
            <a:pPr eaLnBrk="0" hangingPunct="0">
              <a:lnSpc>
                <a:spcPct val="110000"/>
              </a:lnSpc>
              <a:spcBef>
                <a:spcPct val="20000"/>
              </a:spcBef>
              <a:buFont typeface="Wingdings" pitchFamily="2" charset="2"/>
              <a:buNone/>
            </a:pPr>
            <a:r>
              <a:rPr lang="en-US">
                <a:solidFill>
                  <a:schemeClr val="accent1"/>
                </a:solidFill>
              </a:rPr>
              <a:t>rescue and</a:t>
            </a:r>
            <a:r>
              <a:rPr lang="en-US"/>
              <a:t> </a:t>
            </a:r>
          </a:p>
        </p:txBody>
      </p:sp>
      <p:sp>
        <p:nvSpPr>
          <p:cNvPr id="36879" name="Text Box 15"/>
          <p:cNvSpPr txBox="1">
            <a:spLocks noChangeArrowheads="1"/>
          </p:cNvSpPr>
          <p:nvPr/>
        </p:nvSpPr>
        <p:spPr bwMode="auto">
          <a:xfrm>
            <a:off x="2514600" y="5943600"/>
            <a:ext cx="3041650" cy="561975"/>
          </a:xfrm>
          <a:prstGeom prst="rect">
            <a:avLst/>
          </a:prstGeom>
          <a:noFill/>
          <a:ln w="9525">
            <a:noFill/>
            <a:miter lim="800000"/>
            <a:headEnd/>
            <a:tailEnd/>
          </a:ln>
        </p:spPr>
        <p:txBody>
          <a:bodyPr wrap="none" lIns="92075" tIns="46038" rIns="92075" bIns="46038">
            <a:spAutoFit/>
          </a:bodyPr>
          <a:lstStyle/>
          <a:p>
            <a:pPr eaLnBrk="0" hangingPunct="0">
              <a:lnSpc>
                <a:spcPct val="110000"/>
              </a:lnSpc>
              <a:spcBef>
                <a:spcPct val="20000"/>
              </a:spcBef>
              <a:buFont typeface="Wingdings" pitchFamily="2" charset="2"/>
              <a:buNone/>
            </a:pPr>
            <a:r>
              <a:rPr lang="en-US">
                <a:solidFill>
                  <a:schemeClr val="accent1"/>
                </a:solidFill>
              </a:rPr>
              <a:t>emergency service </a:t>
            </a:r>
          </a:p>
        </p:txBody>
      </p:sp>
    </p:spTree>
    <p:extLst>
      <p:ext uri="{BB962C8B-B14F-4D97-AF65-F5344CB8AC3E}">
        <p14:creationId xmlns:p14="http://schemas.microsoft.com/office/powerpoint/2010/main" val="3574278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36867">
                                            <p:txEl>
                                              <p:pRg st="1" end="1"/>
                                            </p:txEl>
                                          </p:spTgt>
                                        </p:tgtEl>
                                        <p:attrNameLst>
                                          <p:attrName>style.color</p:attrName>
                                        </p:attrNameLst>
                                      </p:cBhvr>
                                      <p:to>
                                        <a:srgbClr val="FF33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36867">
                                            <p:txEl>
                                              <p:pRg st="2" end="2"/>
                                            </p:txEl>
                                          </p:spTgt>
                                        </p:tgtEl>
                                        <p:attrNameLst>
                                          <p:attrName>style.color</p:attrName>
                                        </p:attrNameLst>
                                      </p:cBhvr>
                                      <p:to>
                                        <a:srgbClr val="FF33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500" fill="hold"/>
                                        <p:tgtEl>
                                          <p:spTgt spid="36867">
                                            <p:txEl>
                                              <p:pRg st="3" end="3"/>
                                            </p:txEl>
                                          </p:spTgt>
                                        </p:tgtEl>
                                        <p:attrNameLst>
                                          <p:attrName>style.color</p:attrName>
                                        </p:attrNameLst>
                                      </p:cBhvr>
                                      <p:to>
                                        <a:srgbClr val="FF33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36867">
                                            <p:txEl>
                                              <p:pRg st="1" end="1"/>
                                            </p:txEl>
                                          </p:spTgt>
                                        </p:tgtEl>
                                        <p:attrNameLst>
                                          <p:attrName>style.color</p:attrName>
                                        </p:attrNameLst>
                                      </p:cBhvr>
                                      <p:to>
                                        <a:schemeClr val="tx2"/>
                                      </p:to>
                                    </p:animClr>
                                  </p:childTnLst>
                                </p:cTn>
                              </p:par>
                              <p:par>
                                <p:cTn id="19" presetID="3" presetClass="emph" presetSubtype="2" fill="hold" nodeType="withEffect">
                                  <p:stCondLst>
                                    <p:cond delay="0"/>
                                  </p:stCondLst>
                                  <p:childTnLst>
                                    <p:animClr clrSpc="rgb" dir="cw">
                                      <p:cBhvr override="childStyle">
                                        <p:cTn id="20" dur="2000" fill="hold"/>
                                        <p:tgtEl>
                                          <p:spTgt spid="36867">
                                            <p:txEl>
                                              <p:pRg st="2" end="2"/>
                                            </p:txEl>
                                          </p:spTgt>
                                        </p:tgtEl>
                                        <p:attrNameLst>
                                          <p:attrName>style.color</p:attrName>
                                        </p:attrNameLst>
                                      </p:cBhvr>
                                      <p:to>
                                        <a:schemeClr val="tx2"/>
                                      </p:to>
                                    </p:animClr>
                                  </p:childTnLst>
                                </p:cTn>
                              </p:par>
                              <p:par>
                                <p:cTn id="21" presetID="3" presetClass="emph" presetSubtype="2" fill="hold" nodeType="withEffect">
                                  <p:stCondLst>
                                    <p:cond delay="0"/>
                                  </p:stCondLst>
                                  <p:childTnLst>
                                    <p:animClr clrSpc="rgb" dir="cw">
                                      <p:cBhvr override="childStyle">
                                        <p:cTn id="22" dur="2000" fill="hold"/>
                                        <p:tgtEl>
                                          <p:spTgt spid="36867">
                                            <p:txEl>
                                              <p:pRg st="3" end="3"/>
                                            </p:txEl>
                                          </p:spTgt>
                                        </p:tgtEl>
                                        <p:attrNameLst>
                                          <p:attrName>style.color</p:attrName>
                                        </p:attrNameLst>
                                      </p:cBhvr>
                                      <p:to>
                                        <a:schemeClr val="tx2"/>
                                      </p:to>
                                    </p:animClr>
                                  </p:childTnLst>
                                </p:cTn>
                              </p:par>
                              <p:par>
                                <p:cTn id="23" presetID="3" presetClass="emph" presetSubtype="2" fill="hold" nodeType="withEffect">
                                  <p:stCondLst>
                                    <p:cond delay="0"/>
                                  </p:stCondLst>
                                  <p:childTnLst>
                                    <p:animClr clrSpc="rgb" dir="cw">
                                      <p:cBhvr override="childStyle">
                                        <p:cTn id="24" dur="500" fill="hold"/>
                                        <p:tgtEl>
                                          <p:spTgt spid="36867">
                                            <p:txEl>
                                              <p:pRg st="4" end="4"/>
                                            </p:txEl>
                                          </p:spTgt>
                                        </p:tgtEl>
                                        <p:attrNameLst>
                                          <p:attrName>style.color</p:attrName>
                                        </p:attrNameLst>
                                      </p:cBhvr>
                                      <p:to>
                                        <a:srgbClr val="FF3300"/>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2000" fill="hold"/>
                                        <p:tgtEl>
                                          <p:spTgt spid="36867">
                                            <p:txEl>
                                              <p:pRg st="4" end="4"/>
                                            </p:txEl>
                                          </p:spTgt>
                                        </p:tgtEl>
                                        <p:attrNameLst>
                                          <p:attrName>style.color</p:attrName>
                                        </p:attrNameLst>
                                      </p:cBhvr>
                                      <p:to>
                                        <a:schemeClr val="tx2"/>
                                      </p:to>
                                    </p:animClr>
                                  </p:childTnLst>
                                </p:cTn>
                              </p:par>
                              <p:par>
                                <p:cTn id="29" presetID="3" presetClass="emph" presetSubtype="2" fill="hold" nodeType="withEffect">
                                  <p:stCondLst>
                                    <p:cond delay="0"/>
                                  </p:stCondLst>
                                  <p:childTnLst>
                                    <p:animClr clrSpc="rgb" dir="cw">
                                      <p:cBhvr override="childStyle">
                                        <p:cTn id="30" dur="500" fill="hold"/>
                                        <p:tgtEl>
                                          <p:spTgt spid="36867">
                                            <p:txEl>
                                              <p:pRg st="5" end="5"/>
                                            </p:txEl>
                                          </p:spTgt>
                                        </p:tgtEl>
                                        <p:attrNameLst>
                                          <p:attrName>style.color</p:attrName>
                                        </p:attrNameLst>
                                      </p:cBhvr>
                                      <p:to>
                                        <a:srgbClr val="FF3300"/>
                                      </p:to>
                                    </p:animClr>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dir="cw">
                                      <p:cBhvr override="childStyle">
                                        <p:cTn id="34" dur="2000" fill="hold"/>
                                        <p:tgtEl>
                                          <p:spTgt spid="36867">
                                            <p:txEl>
                                              <p:pRg st="5" end="5"/>
                                            </p:txEl>
                                          </p:spTgt>
                                        </p:tgtEl>
                                        <p:attrNameLst>
                                          <p:attrName>style.color</p:attrName>
                                        </p:attrNameLst>
                                      </p:cBhvr>
                                      <p:to>
                                        <a:schemeClr val="tx2"/>
                                      </p:to>
                                    </p:animClr>
                                  </p:childTnLst>
                                </p:cTn>
                              </p:par>
                              <p:par>
                                <p:cTn id="35" presetID="3" presetClass="emph" presetSubtype="2" fill="hold" nodeType="withEffect">
                                  <p:stCondLst>
                                    <p:cond delay="0"/>
                                  </p:stCondLst>
                                  <p:childTnLst>
                                    <p:animClr clrSpc="rgb" dir="cw">
                                      <p:cBhvr override="childStyle">
                                        <p:cTn id="36" dur="500" fill="hold"/>
                                        <p:tgtEl>
                                          <p:spTgt spid="36867">
                                            <p:txEl>
                                              <p:pRg st="6" end="6"/>
                                            </p:txEl>
                                          </p:spTgt>
                                        </p:tgtEl>
                                        <p:attrNameLst>
                                          <p:attrName>style.color</p:attrName>
                                        </p:attrNameLst>
                                      </p:cBhvr>
                                      <p:to>
                                        <a:srgbClr val="FF3300"/>
                                      </p:to>
                                    </p:animClr>
                                  </p:childTnLst>
                                </p:cTn>
                              </p:par>
                            </p:childTnLst>
                          </p:cTn>
                        </p:par>
                      </p:childTnLst>
                    </p:cTn>
                  </p:par>
                  <p:par>
                    <p:cTn id="37" fill="hold">
                      <p:stCondLst>
                        <p:cond delay="indefinite"/>
                      </p:stCondLst>
                      <p:childTnLst>
                        <p:par>
                          <p:cTn id="38" fill="hold">
                            <p:stCondLst>
                              <p:cond delay="0"/>
                            </p:stCondLst>
                            <p:childTnLst>
                              <p:par>
                                <p:cTn id="39" presetID="3" presetClass="emph" presetSubtype="2" fill="hold" nodeType="clickEffect">
                                  <p:stCondLst>
                                    <p:cond delay="0"/>
                                  </p:stCondLst>
                                  <p:childTnLst>
                                    <p:animClr clrSpc="rgb" dir="cw">
                                      <p:cBhvr override="childStyle">
                                        <p:cTn id="40" dur="2000" fill="hold"/>
                                        <p:tgtEl>
                                          <p:spTgt spid="36867">
                                            <p:txEl>
                                              <p:pRg st="6" end="6"/>
                                            </p:txEl>
                                          </p:spTgt>
                                        </p:tgtEl>
                                        <p:attrNameLst>
                                          <p:attrName>style.color</p:attrName>
                                        </p:attrNameLst>
                                      </p:cBhvr>
                                      <p:to>
                                        <a:schemeClr val="tx2"/>
                                      </p:to>
                                    </p:animClr>
                                  </p:childTnLst>
                                </p:cTn>
                              </p:par>
                              <p:par>
                                <p:cTn id="41" presetID="3" presetClass="emph" presetSubtype="2" fill="hold" nodeType="withEffect">
                                  <p:stCondLst>
                                    <p:cond delay="0"/>
                                  </p:stCondLst>
                                  <p:childTnLst>
                                    <p:animClr clrSpc="rgb" dir="cw">
                                      <p:cBhvr override="childStyle">
                                        <p:cTn id="42" dur="500" fill="hold"/>
                                        <p:tgtEl>
                                          <p:spTgt spid="36867">
                                            <p:txEl>
                                              <p:pRg st="7" end="7"/>
                                            </p:txEl>
                                          </p:spTgt>
                                        </p:tgtEl>
                                        <p:attrNameLst>
                                          <p:attrName>style.color</p:attrName>
                                        </p:attrNameLst>
                                      </p:cBhvr>
                                      <p:to>
                                        <a:schemeClr val="tx2"/>
                                      </p:to>
                                    </p:animClr>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nodeType="clickEffect">
                                  <p:stCondLst>
                                    <p:cond delay="0"/>
                                  </p:stCondLst>
                                  <p:childTnLst>
                                    <p:animClr clrSpc="rgb" dir="cw">
                                      <p:cBhvr override="childStyle">
                                        <p:cTn id="46" dur="500" fill="hold"/>
                                        <p:tgtEl>
                                          <p:spTgt spid="36875">
                                            <p:txEl>
                                              <p:pRg st="0" end="0"/>
                                            </p:txEl>
                                          </p:spTgt>
                                        </p:tgtEl>
                                        <p:attrNameLst>
                                          <p:attrName>style.color</p:attrName>
                                        </p:attrNameLst>
                                      </p:cBhvr>
                                      <p:to>
                                        <a:srgbClr val="FF3300"/>
                                      </p:to>
                                    </p:animClr>
                                  </p:childTnLst>
                                </p:cTn>
                              </p:par>
                            </p:childTnLst>
                          </p:cTn>
                        </p:par>
                      </p:childTnLst>
                    </p:cTn>
                  </p:par>
                  <p:par>
                    <p:cTn id="47" fill="hold">
                      <p:stCondLst>
                        <p:cond delay="indefinite"/>
                      </p:stCondLst>
                      <p:childTnLst>
                        <p:par>
                          <p:cTn id="48" fill="hold">
                            <p:stCondLst>
                              <p:cond delay="0"/>
                            </p:stCondLst>
                            <p:childTnLst>
                              <p:par>
                                <p:cTn id="49" presetID="3" presetClass="emph" presetSubtype="2" fill="hold" nodeType="clickEffect">
                                  <p:stCondLst>
                                    <p:cond delay="0"/>
                                  </p:stCondLst>
                                  <p:childTnLst>
                                    <p:animClr clrSpc="rgb" dir="cw">
                                      <p:cBhvr override="childStyle">
                                        <p:cTn id="50" dur="2000" fill="hold"/>
                                        <p:tgtEl>
                                          <p:spTgt spid="36875">
                                            <p:txEl>
                                              <p:pRg st="0" end="0"/>
                                            </p:txEl>
                                          </p:spTgt>
                                        </p:tgtEl>
                                        <p:attrNameLst>
                                          <p:attrName>style.color</p:attrName>
                                        </p:attrNameLst>
                                      </p:cBhvr>
                                      <p:to>
                                        <a:schemeClr val="tx2"/>
                                      </p:to>
                                    </p:animClr>
                                  </p:childTnLst>
                                </p:cTn>
                              </p:par>
                              <p:par>
                                <p:cTn id="51" presetID="3" presetClass="emph" presetSubtype="2" fill="hold" nodeType="withEffect">
                                  <p:stCondLst>
                                    <p:cond delay="0"/>
                                  </p:stCondLst>
                                  <p:childTnLst>
                                    <p:animClr clrSpc="rgb" dir="cw">
                                      <p:cBhvr override="childStyle">
                                        <p:cTn id="52" dur="500" fill="hold"/>
                                        <p:tgtEl>
                                          <p:spTgt spid="36876">
                                            <p:txEl>
                                              <p:pRg st="0" end="0"/>
                                            </p:txEl>
                                          </p:spTgt>
                                        </p:tgtEl>
                                        <p:attrNameLst>
                                          <p:attrName>style.color</p:attrName>
                                        </p:attrNameLst>
                                      </p:cBhvr>
                                      <p:to>
                                        <a:srgbClr val="FF3300"/>
                                      </p:to>
                                    </p:animClr>
                                  </p:childTnLst>
                                </p:cTn>
                              </p:par>
                            </p:childTnLst>
                          </p:cTn>
                        </p:par>
                      </p:childTnLst>
                    </p:cTn>
                  </p:par>
                  <p:par>
                    <p:cTn id="53" fill="hold">
                      <p:stCondLst>
                        <p:cond delay="indefinite"/>
                      </p:stCondLst>
                      <p:childTnLst>
                        <p:par>
                          <p:cTn id="54" fill="hold">
                            <p:stCondLst>
                              <p:cond delay="0"/>
                            </p:stCondLst>
                            <p:childTnLst>
                              <p:par>
                                <p:cTn id="55" presetID="3" presetClass="emph" presetSubtype="2" fill="hold" nodeType="clickEffect">
                                  <p:stCondLst>
                                    <p:cond delay="0"/>
                                  </p:stCondLst>
                                  <p:childTnLst>
                                    <p:animClr clrSpc="rgb" dir="cw">
                                      <p:cBhvr override="childStyle">
                                        <p:cTn id="56" dur="2000" fill="hold"/>
                                        <p:tgtEl>
                                          <p:spTgt spid="36876">
                                            <p:txEl>
                                              <p:pRg st="0" end="0"/>
                                            </p:txEl>
                                          </p:spTgt>
                                        </p:tgtEl>
                                        <p:attrNameLst>
                                          <p:attrName>style.color</p:attrName>
                                        </p:attrNameLst>
                                      </p:cBhvr>
                                      <p:to>
                                        <a:schemeClr val="tx2"/>
                                      </p:to>
                                    </p:animClr>
                                  </p:childTnLst>
                                </p:cTn>
                              </p:par>
                              <p:par>
                                <p:cTn id="57" presetID="3" presetClass="emph" presetSubtype="2" fill="hold" nodeType="withEffect">
                                  <p:stCondLst>
                                    <p:cond delay="0"/>
                                  </p:stCondLst>
                                  <p:childTnLst>
                                    <p:animClr clrSpc="rgb" dir="cw">
                                      <p:cBhvr override="childStyle">
                                        <p:cTn id="58" dur="500" fill="hold"/>
                                        <p:tgtEl>
                                          <p:spTgt spid="36877">
                                            <p:txEl>
                                              <p:pRg st="0" end="0"/>
                                            </p:txEl>
                                          </p:spTgt>
                                        </p:tgtEl>
                                        <p:attrNameLst>
                                          <p:attrName>style.color</p:attrName>
                                        </p:attrNameLst>
                                      </p:cBhvr>
                                      <p:to>
                                        <a:srgbClr val="FF3300"/>
                                      </p:to>
                                    </p:animClr>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nodeType="clickEffect">
                                  <p:stCondLst>
                                    <p:cond delay="0"/>
                                  </p:stCondLst>
                                  <p:childTnLst>
                                    <p:animClr clrSpc="rgb" dir="cw">
                                      <p:cBhvr override="childStyle">
                                        <p:cTn id="62" dur="2000" fill="hold"/>
                                        <p:tgtEl>
                                          <p:spTgt spid="36877">
                                            <p:txEl>
                                              <p:pRg st="0" end="0"/>
                                            </p:txEl>
                                          </p:spTgt>
                                        </p:tgtEl>
                                        <p:attrNameLst>
                                          <p:attrName>style.color</p:attrName>
                                        </p:attrNameLst>
                                      </p:cBhvr>
                                      <p:to>
                                        <a:schemeClr val="tx2"/>
                                      </p:to>
                                    </p:animClr>
                                  </p:childTnLst>
                                </p:cTn>
                              </p:par>
                              <p:par>
                                <p:cTn id="63" presetID="3" presetClass="emph" presetSubtype="2" fill="hold" nodeType="withEffect">
                                  <p:stCondLst>
                                    <p:cond delay="0"/>
                                  </p:stCondLst>
                                  <p:childTnLst>
                                    <p:animClr clrSpc="rgb" dir="cw">
                                      <p:cBhvr override="childStyle">
                                        <p:cTn id="64" dur="500" fill="hold"/>
                                        <p:tgtEl>
                                          <p:spTgt spid="36878">
                                            <p:txEl>
                                              <p:pRg st="0" end="0"/>
                                            </p:txEl>
                                          </p:spTgt>
                                        </p:tgtEl>
                                        <p:attrNameLst>
                                          <p:attrName>style.color</p:attrName>
                                        </p:attrNameLst>
                                      </p:cBhvr>
                                      <p:to>
                                        <a:srgbClr val="FF3300"/>
                                      </p:to>
                                    </p:animClr>
                                  </p:childTnLst>
                                </p:cTn>
                              </p:par>
                              <p:par>
                                <p:cTn id="65" presetID="3" presetClass="emph" presetSubtype="2" fill="hold" nodeType="withEffect">
                                  <p:stCondLst>
                                    <p:cond delay="0"/>
                                  </p:stCondLst>
                                  <p:childTnLst>
                                    <p:animClr clrSpc="rgb" dir="cw">
                                      <p:cBhvr override="childStyle">
                                        <p:cTn id="66" dur="500" fill="hold"/>
                                        <p:tgtEl>
                                          <p:spTgt spid="36879">
                                            <p:txEl>
                                              <p:pRg st="0" end="0"/>
                                            </p:txEl>
                                          </p:spTgt>
                                        </p:tgtEl>
                                        <p:attrNameLst>
                                          <p:attrName>style.color</p:attrName>
                                        </p:attrNameLst>
                                      </p:cBhvr>
                                      <p:to>
                                        <a:srgbClr val="FF33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sz="3600" dirty="0" smtClean="0">
                <a:solidFill>
                  <a:srgbClr val="7030A0"/>
                </a:solidFill>
              </a:rPr>
              <a:t>Attendant Duties</a:t>
            </a:r>
          </a:p>
        </p:txBody>
      </p:sp>
      <p:sp>
        <p:nvSpPr>
          <p:cNvPr id="150531" name="Rectangle 3"/>
          <p:cNvSpPr>
            <a:spLocks noGrp="1" noChangeArrowheads="1"/>
          </p:cNvSpPr>
          <p:nvPr>
            <p:ph type="body" idx="1"/>
          </p:nvPr>
        </p:nvSpPr>
        <p:spPr>
          <a:xfrm>
            <a:off x="304800" y="1371600"/>
            <a:ext cx="8839200" cy="5181600"/>
          </a:xfrm>
        </p:spPr>
        <p:txBody>
          <a:bodyPr/>
          <a:lstStyle/>
          <a:p>
            <a:r>
              <a:rPr lang="en-US" dirty="0" smtClean="0">
                <a:solidFill>
                  <a:srgbClr val="0070C0"/>
                </a:solidFill>
              </a:rPr>
              <a:t>Know hazards and their effects</a:t>
            </a:r>
          </a:p>
          <a:p>
            <a:r>
              <a:rPr lang="en-US" dirty="0" smtClean="0">
                <a:solidFill>
                  <a:srgbClr val="0070C0"/>
                </a:solidFill>
              </a:rPr>
              <a:t>Maintain count of entrants</a:t>
            </a:r>
          </a:p>
          <a:p>
            <a:r>
              <a:rPr lang="en-US" dirty="0" smtClean="0">
                <a:solidFill>
                  <a:srgbClr val="0070C0"/>
                </a:solidFill>
              </a:rPr>
              <a:t>Monitor activities inside and out</a:t>
            </a:r>
          </a:p>
          <a:p>
            <a:r>
              <a:rPr lang="en-US" dirty="0" smtClean="0">
                <a:solidFill>
                  <a:srgbClr val="0070C0"/>
                </a:solidFill>
              </a:rPr>
              <a:t>Communicate with entrants</a:t>
            </a:r>
          </a:p>
          <a:p>
            <a:r>
              <a:rPr lang="en-US" dirty="0" smtClean="0">
                <a:solidFill>
                  <a:srgbClr val="0070C0"/>
                </a:solidFill>
              </a:rPr>
              <a:t>Prevent unauthorized entry</a:t>
            </a:r>
          </a:p>
          <a:p>
            <a:r>
              <a:rPr lang="en-US" dirty="0" smtClean="0">
                <a:solidFill>
                  <a:srgbClr val="FF0000"/>
                </a:solidFill>
              </a:rPr>
              <a:t>Perform no other duties that may interfere with protecting entrants</a:t>
            </a:r>
          </a:p>
          <a:p>
            <a:r>
              <a:rPr lang="en-US" dirty="0" smtClean="0">
                <a:solidFill>
                  <a:srgbClr val="FF0000"/>
                </a:solidFill>
              </a:rPr>
              <a:t>REMAIN OUTSIDE</a:t>
            </a:r>
          </a:p>
          <a:p>
            <a:r>
              <a:rPr lang="en-US" dirty="0" smtClean="0">
                <a:solidFill>
                  <a:srgbClr val="FF0000"/>
                </a:solidFill>
              </a:rPr>
              <a:t>Call for rescue</a:t>
            </a:r>
          </a:p>
        </p:txBody>
      </p:sp>
    </p:spTree>
    <p:extLst>
      <p:ext uri="{BB962C8B-B14F-4D97-AF65-F5344CB8AC3E}">
        <p14:creationId xmlns:p14="http://schemas.microsoft.com/office/powerpoint/2010/main" val="1390764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0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0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05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05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05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500" fill="hold"/>
                                        <p:tgtEl>
                                          <p:spTgt spid="150531">
                                            <p:txEl>
                                              <p:pRg st="5" end="5"/>
                                            </p:txEl>
                                          </p:spTgt>
                                        </p:tgtEl>
                                        <p:attrNameLst>
                                          <p:attrName>style.color</p:attrName>
                                        </p:attrNameLst>
                                      </p:cBhvr>
                                      <p:to>
                                        <a:srgbClr val="00CC99"/>
                                      </p:to>
                                    </p:animClr>
                                  </p:childTnLst>
                                </p:cTn>
                              </p:par>
                              <p:par>
                                <p:cTn id="31" presetID="1" presetClass="entr" presetSubtype="0" fill="hold" nodeType="withEffect">
                                  <p:stCondLst>
                                    <p:cond delay="0"/>
                                  </p:stCondLst>
                                  <p:childTnLst>
                                    <p:set>
                                      <p:cBhvr>
                                        <p:cTn id="32" dur="1" fill="hold">
                                          <p:stCondLst>
                                            <p:cond delay="0"/>
                                          </p:stCondLst>
                                        </p:cTn>
                                        <p:tgtEl>
                                          <p:spTgt spid="150531">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053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26"/>
          <p:cNvSpPr>
            <a:spLocks noGrp="1" noChangeArrowheads="1"/>
          </p:cNvSpPr>
          <p:nvPr>
            <p:ph type="title"/>
          </p:nvPr>
        </p:nvSpPr>
        <p:spPr/>
        <p:txBody>
          <a:bodyPr lIns="90488" tIns="44450" rIns="90488" bIns="44450" anchor="ctr"/>
          <a:lstStyle/>
          <a:p>
            <a:pPr>
              <a:lnSpc>
                <a:spcPct val="90000"/>
              </a:lnSpc>
            </a:pPr>
            <a:r>
              <a:rPr lang="en-US" smtClean="0"/>
              <a:t>NIOSH  Statistics</a:t>
            </a:r>
          </a:p>
        </p:txBody>
      </p:sp>
      <p:sp>
        <p:nvSpPr>
          <p:cNvPr id="119811" name="Rectangle 1027"/>
          <p:cNvSpPr>
            <a:spLocks noGrp="1" noChangeArrowheads="1"/>
          </p:cNvSpPr>
          <p:nvPr>
            <p:ph type="body" idx="1"/>
          </p:nvPr>
        </p:nvSpPr>
        <p:spPr>
          <a:xfrm>
            <a:off x="457200" y="1371600"/>
            <a:ext cx="8305800" cy="5105400"/>
          </a:xfrm>
        </p:spPr>
        <p:txBody>
          <a:bodyPr lIns="90488" tIns="44450" rIns="90488" bIns="44450"/>
          <a:lstStyle/>
          <a:p>
            <a:pPr>
              <a:lnSpc>
                <a:spcPct val="90000"/>
              </a:lnSpc>
              <a:buFont typeface="Wingdings" pitchFamily="2" charset="2"/>
              <a:buNone/>
            </a:pPr>
            <a:r>
              <a:rPr lang="en-US" sz="4400" smtClean="0">
                <a:solidFill>
                  <a:srgbClr val="7030A0"/>
                </a:solidFill>
              </a:rPr>
              <a:t>Confined space deaths:</a:t>
            </a:r>
          </a:p>
          <a:p>
            <a:pPr>
              <a:lnSpc>
                <a:spcPct val="90000"/>
              </a:lnSpc>
            </a:pPr>
            <a:r>
              <a:rPr lang="en-US" sz="2800" smtClean="0"/>
              <a:t>33% had the title of supervisor</a:t>
            </a:r>
          </a:p>
          <a:p>
            <a:pPr>
              <a:lnSpc>
                <a:spcPct val="90000"/>
              </a:lnSpc>
            </a:pPr>
            <a:r>
              <a:rPr lang="en-US" sz="2800" smtClean="0">
                <a:solidFill>
                  <a:srgbClr val="FF0000"/>
                </a:solidFill>
              </a:rPr>
              <a:t>60% were trying to rescue someone else</a:t>
            </a:r>
          </a:p>
          <a:p>
            <a:pPr>
              <a:lnSpc>
                <a:spcPct val="90000"/>
              </a:lnSpc>
            </a:pPr>
            <a:r>
              <a:rPr lang="en-US" sz="2800" smtClean="0"/>
              <a:t>64% entry was unnecessary</a:t>
            </a:r>
          </a:p>
          <a:p>
            <a:pPr>
              <a:lnSpc>
                <a:spcPct val="90000"/>
              </a:lnSpc>
            </a:pPr>
            <a:r>
              <a:rPr lang="en-US" sz="2800" smtClean="0"/>
              <a:t>66% involved in water, wastewater treatment, or sewer construction</a:t>
            </a:r>
          </a:p>
          <a:p>
            <a:pPr>
              <a:lnSpc>
                <a:spcPct val="90000"/>
              </a:lnSpc>
            </a:pPr>
            <a:r>
              <a:rPr lang="en-US" sz="2800" smtClean="0"/>
              <a:t>78% had oxygen deficient atmosphere</a:t>
            </a:r>
          </a:p>
          <a:p>
            <a:pPr>
              <a:lnSpc>
                <a:spcPct val="90000"/>
              </a:lnSpc>
            </a:pPr>
            <a:r>
              <a:rPr lang="en-US" sz="2800" smtClean="0"/>
              <a:t>95% were untrained</a:t>
            </a:r>
          </a:p>
          <a:p>
            <a:pPr>
              <a:lnSpc>
                <a:spcPct val="90000"/>
              </a:lnSpc>
            </a:pPr>
            <a:r>
              <a:rPr lang="en-US" sz="2800" smtClean="0"/>
              <a:t>100% had no ventilation</a:t>
            </a:r>
          </a:p>
          <a:p>
            <a:pPr>
              <a:lnSpc>
                <a:spcPct val="90000"/>
              </a:lnSpc>
            </a:pPr>
            <a:r>
              <a:rPr lang="en-US" sz="2800" smtClean="0"/>
              <a:t>100% had no test equipment</a:t>
            </a:r>
            <a:endParaRPr lang="en-US" smtClean="0"/>
          </a:p>
        </p:txBody>
      </p:sp>
    </p:spTree>
    <p:extLst>
      <p:ext uri="{BB962C8B-B14F-4D97-AF65-F5344CB8AC3E}">
        <p14:creationId xmlns:p14="http://schemas.microsoft.com/office/powerpoint/2010/main" val="3718220293"/>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sz="3600" dirty="0" smtClean="0">
                <a:solidFill>
                  <a:srgbClr val="7030A0"/>
                </a:solidFill>
              </a:rPr>
              <a:t>Entrant’s Duties</a:t>
            </a:r>
          </a:p>
        </p:txBody>
      </p:sp>
      <p:sp>
        <p:nvSpPr>
          <p:cNvPr id="264195" name="Rectangle 3"/>
          <p:cNvSpPr>
            <a:spLocks noGrp="1" noChangeArrowheads="1"/>
          </p:cNvSpPr>
          <p:nvPr>
            <p:ph type="body" idx="1"/>
          </p:nvPr>
        </p:nvSpPr>
        <p:spPr>
          <a:xfrm>
            <a:off x="304800" y="1676400"/>
            <a:ext cx="8839200" cy="4876800"/>
          </a:xfrm>
        </p:spPr>
        <p:txBody>
          <a:bodyPr/>
          <a:lstStyle/>
          <a:p>
            <a:r>
              <a:rPr lang="en-US" dirty="0" smtClean="0">
                <a:solidFill>
                  <a:srgbClr val="0070C0"/>
                </a:solidFill>
              </a:rPr>
              <a:t>Know hazards and their effects</a:t>
            </a:r>
          </a:p>
          <a:p>
            <a:r>
              <a:rPr lang="en-US" dirty="0" smtClean="0">
                <a:solidFill>
                  <a:srgbClr val="0070C0"/>
                </a:solidFill>
              </a:rPr>
              <a:t>Know the Equipment</a:t>
            </a:r>
          </a:p>
          <a:p>
            <a:r>
              <a:rPr lang="en-US" dirty="0" smtClean="0">
                <a:solidFill>
                  <a:srgbClr val="0070C0"/>
                </a:solidFill>
              </a:rPr>
              <a:t>Communicate with Attendant</a:t>
            </a:r>
          </a:p>
          <a:p>
            <a:pPr>
              <a:buFont typeface="Wingdings" pitchFamily="2" charset="2"/>
              <a:buNone/>
            </a:pPr>
            <a:r>
              <a:rPr lang="en-US" dirty="0" smtClean="0">
                <a:solidFill>
                  <a:srgbClr val="0070C0"/>
                </a:solidFill>
              </a:rPr>
              <a:t>Alert Attendant if any Warning Signs or Prohibited Conditions </a:t>
            </a:r>
          </a:p>
          <a:p>
            <a:pPr>
              <a:buFont typeface="Wingdings" pitchFamily="2" charset="2"/>
              <a:buNone/>
            </a:pPr>
            <a:r>
              <a:rPr lang="en-US" dirty="0" smtClean="0">
                <a:solidFill>
                  <a:srgbClr val="FF0000"/>
                </a:solidFill>
              </a:rPr>
              <a:t>Exit quickly with above changes or if ordered to do so</a:t>
            </a:r>
          </a:p>
          <a:p>
            <a:pPr>
              <a:buFont typeface="Wingdings" pitchFamily="2" charset="2"/>
              <a:buNone/>
            </a:pPr>
            <a:endParaRPr lang="en-US" dirty="0" smtClean="0"/>
          </a:p>
        </p:txBody>
      </p:sp>
    </p:spTree>
    <p:extLst>
      <p:ext uri="{BB962C8B-B14F-4D97-AF65-F5344CB8AC3E}">
        <p14:creationId xmlns:p14="http://schemas.microsoft.com/office/powerpoint/2010/main" val="2605148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4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4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4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4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609600" y="228600"/>
            <a:ext cx="7772400" cy="1143000"/>
          </a:xfrm>
        </p:spPr>
        <p:txBody>
          <a:bodyPr/>
          <a:lstStyle/>
          <a:p>
            <a:r>
              <a:rPr lang="en-US" sz="3600" dirty="0" smtClean="0">
                <a:solidFill>
                  <a:srgbClr val="7030A0"/>
                </a:solidFill>
              </a:rPr>
              <a:t>Entry Supervisor’s Duties</a:t>
            </a:r>
          </a:p>
        </p:txBody>
      </p:sp>
      <p:sp>
        <p:nvSpPr>
          <p:cNvPr id="128003" name="Rectangle 3"/>
          <p:cNvSpPr>
            <a:spLocks noGrp="1" noChangeArrowheads="1"/>
          </p:cNvSpPr>
          <p:nvPr>
            <p:ph type="body" idx="1"/>
          </p:nvPr>
        </p:nvSpPr>
        <p:spPr>
          <a:xfrm>
            <a:off x="304800" y="2057400"/>
            <a:ext cx="8839200" cy="4495800"/>
          </a:xfrm>
        </p:spPr>
        <p:txBody>
          <a:bodyPr/>
          <a:lstStyle/>
          <a:p>
            <a:r>
              <a:rPr lang="en-US" dirty="0" smtClean="0"/>
              <a:t>Know hazards and their effects</a:t>
            </a:r>
          </a:p>
          <a:p>
            <a:r>
              <a:rPr lang="en-US" dirty="0" smtClean="0"/>
              <a:t>Verify Permit Conditions and Requirements</a:t>
            </a:r>
          </a:p>
          <a:p>
            <a:r>
              <a:rPr lang="en-US" dirty="0" smtClean="0"/>
              <a:t>Remove Unauthorized Persons</a:t>
            </a:r>
          </a:p>
          <a:p>
            <a:r>
              <a:rPr lang="en-US" dirty="0" smtClean="0"/>
              <a:t>Terminate Entry and Cancel Permit</a:t>
            </a:r>
          </a:p>
          <a:p>
            <a:r>
              <a:rPr lang="en-US" dirty="0" smtClean="0"/>
              <a:t>Verify Rescue Services and </a:t>
            </a:r>
          </a:p>
          <a:p>
            <a:pPr>
              <a:buFont typeface="Wingdings" pitchFamily="2" charset="2"/>
              <a:buNone/>
            </a:pPr>
            <a:r>
              <a:rPr lang="en-US" dirty="0" smtClean="0"/>
              <a:t>     Plans to Summon Help</a:t>
            </a:r>
          </a:p>
          <a:p>
            <a:pPr>
              <a:buFont typeface="Wingdings" pitchFamily="2" charset="2"/>
              <a:buNone/>
            </a:pPr>
            <a:r>
              <a:rPr lang="en-US" sz="3000" dirty="0" smtClean="0">
                <a:solidFill>
                  <a:srgbClr val="7030A0"/>
                </a:solidFill>
              </a:rPr>
              <a:t>ENTRY SUPERVISOR MAY ACT AS ENTRANT OR ATTENDANT</a:t>
            </a:r>
          </a:p>
        </p:txBody>
      </p:sp>
    </p:spTree>
    <p:extLst>
      <p:ext uri="{BB962C8B-B14F-4D97-AF65-F5344CB8AC3E}">
        <p14:creationId xmlns:p14="http://schemas.microsoft.com/office/powerpoint/2010/main" val="29580995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0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80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0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800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800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80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1371600" y="0"/>
            <a:ext cx="7772400" cy="1143000"/>
          </a:xfrm>
        </p:spPr>
        <p:txBody>
          <a:bodyPr/>
          <a:lstStyle/>
          <a:p>
            <a:r>
              <a:rPr lang="en-US" sz="4000" smtClean="0"/>
              <a:t>Permit-Required Rescue</a:t>
            </a:r>
          </a:p>
        </p:txBody>
      </p:sp>
      <p:pic>
        <p:nvPicPr>
          <p:cNvPr id="9220" name="Picture 3" descr="fftripod"/>
          <p:cNvPicPr>
            <a:picLocks noChangeAspect="1" noChangeArrowheads="1"/>
          </p:cNvPicPr>
          <p:nvPr/>
        </p:nvPicPr>
        <p:blipFill>
          <a:blip r:embed="rId4" cstate="print"/>
          <a:srcRect/>
          <a:stretch>
            <a:fillRect/>
          </a:stretch>
        </p:blipFill>
        <p:spPr bwMode="auto">
          <a:xfrm>
            <a:off x="1371600" y="1498600"/>
            <a:ext cx="3200400" cy="2251075"/>
          </a:xfrm>
          <a:prstGeom prst="rect">
            <a:avLst/>
          </a:prstGeom>
          <a:noFill/>
          <a:ln w="9525">
            <a:noFill/>
            <a:miter lim="800000"/>
            <a:headEnd/>
            <a:tailEnd/>
          </a:ln>
        </p:spPr>
      </p:pic>
      <p:sp>
        <p:nvSpPr>
          <p:cNvPr id="11269" name="Rectangle 4"/>
          <p:cNvSpPr>
            <a:spLocks noGrp="1" noChangeArrowheads="1"/>
          </p:cNvSpPr>
          <p:nvPr>
            <p:ph type="body" idx="1"/>
          </p:nvPr>
        </p:nvSpPr>
        <p:spPr>
          <a:xfrm>
            <a:off x="1720850" y="3613150"/>
            <a:ext cx="7142163" cy="1693863"/>
          </a:xfrm>
        </p:spPr>
        <p:txBody>
          <a:bodyPr/>
          <a:lstStyle/>
          <a:p>
            <a:endParaRPr lang="en-US" sz="1200" smtClean="0"/>
          </a:p>
          <a:p>
            <a:r>
              <a:rPr lang="en-US" sz="2800" smtClean="0"/>
              <a:t>Non-entry rescue</a:t>
            </a:r>
          </a:p>
          <a:p>
            <a:pPr>
              <a:buFont typeface="Wingdings" pitchFamily="2" charset="2"/>
              <a:buChar char=" "/>
            </a:pPr>
            <a:endParaRPr lang="en-US" sz="1200" smtClean="0"/>
          </a:p>
          <a:p>
            <a:pPr lvl="1"/>
            <a:r>
              <a:rPr lang="en-US" sz="2400" smtClean="0"/>
              <a:t>Employer must have retrieval system;</a:t>
            </a:r>
          </a:p>
          <a:p>
            <a:pPr lvl="1"/>
            <a:endParaRPr lang="en-US" sz="1200" smtClean="0"/>
          </a:p>
          <a:p>
            <a:pPr lvl="1"/>
            <a:r>
              <a:rPr lang="en-US" sz="2400" smtClean="0"/>
              <a:t>Full body harness or alternative, lifeline, mechanical retrieval device or anchor point </a:t>
            </a:r>
            <a:endParaRPr lang="en-US" smtClean="0"/>
          </a:p>
        </p:txBody>
      </p:sp>
      <p:graphicFrame>
        <p:nvGraphicFramePr>
          <p:cNvPr id="9218" name="Object 5"/>
          <p:cNvGraphicFramePr>
            <a:graphicFrameLocks noChangeAspect="1"/>
          </p:cNvGraphicFramePr>
          <p:nvPr/>
        </p:nvGraphicFramePr>
        <p:xfrm>
          <a:off x="5029200" y="1422400"/>
          <a:ext cx="3352800" cy="2463800"/>
        </p:xfrm>
        <a:graphic>
          <a:graphicData uri="http://schemas.openxmlformats.org/presentationml/2006/ole">
            <mc:AlternateContent xmlns:mc="http://schemas.openxmlformats.org/markup-compatibility/2006">
              <mc:Choice xmlns:v="urn:schemas-microsoft-com:vml" Requires="v">
                <p:oleObj spid="_x0000_s11399" name="Photo Editor Photo" r:id="rId5" imgW="7314286" imgH="4877481" progId="">
                  <p:embed/>
                </p:oleObj>
              </mc:Choice>
              <mc:Fallback>
                <p:oleObj name="Photo Editor Photo" r:id="rId5" imgW="7314286" imgH="4877481" progId="">
                  <p:embed/>
                  <p:pic>
                    <p:nvPicPr>
                      <p:cNvPr id="0" name=""/>
                      <p:cNvPicPr>
                        <a:picLocks noChangeAspect="1" noChangeArrowheads="1"/>
                      </p:cNvPicPr>
                      <p:nvPr/>
                    </p:nvPicPr>
                    <p:blipFill>
                      <a:blip r:embed="rId6">
                        <a:lum bright="6000"/>
                        <a:extLst>
                          <a:ext uri="{28A0092B-C50C-407E-A947-70E740481C1C}">
                            <a14:useLocalDpi xmlns:a14="http://schemas.microsoft.com/office/drawing/2010/main" val="0"/>
                          </a:ext>
                        </a:extLst>
                      </a:blip>
                      <a:srcRect l="10414" t="3123" r="3146" b="1595"/>
                      <a:stretch>
                        <a:fillRect/>
                      </a:stretch>
                    </p:blipFill>
                    <p:spPr bwMode="auto">
                      <a:xfrm>
                        <a:off x="5029200" y="1422400"/>
                        <a:ext cx="335280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738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11269">
                                            <p:txEl>
                                              <p:pRg st="1" end="1"/>
                                            </p:txEl>
                                          </p:spTgt>
                                        </p:tgtEl>
                                        <p:attrNameLst>
                                          <p:attrName>style.color</p:attrName>
                                        </p:attrNameLst>
                                      </p:cBhvr>
                                      <p:to>
                                        <a:srgbClr val="FF33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3" descr="retriv1"/>
          <p:cNvPicPr>
            <a:picLocks noChangeAspect="1" noChangeArrowheads="1"/>
          </p:cNvPicPr>
          <p:nvPr/>
        </p:nvPicPr>
        <p:blipFill>
          <a:blip r:embed="rId3" cstate="print"/>
          <a:srcRect/>
          <a:stretch>
            <a:fillRect/>
          </a:stretch>
        </p:blipFill>
        <p:spPr bwMode="auto">
          <a:xfrm>
            <a:off x="2362200" y="0"/>
            <a:ext cx="4025900" cy="6858000"/>
          </a:xfrm>
          <a:prstGeom prst="rect">
            <a:avLst/>
          </a:prstGeom>
          <a:noFill/>
          <a:ln w="9525">
            <a:noFill/>
            <a:miter lim="800000"/>
            <a:headEnd/>
            <a:tailEnd/>
          </a:ln>
        </p:spPr>
      </p:pic>
    </p:spTree>
    <p:extLst>
      <p:ext uri="{BB962C8B-B14F-4D97-AF65-F5344CB8AC3E}">
        <p14:creationId xmlns:p14="http://schemas.microsoft.com/office/powerpoint/2010/main" val="1317448781"/>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1371600" y="0"/>
            <a:ext cx="7772400" cy="1752600"/>
          </a:xfrm>
        </p:spPr>
        <p:txBody>
          <a:bodyPr/>
          <a:lstStyle/>
          <a:p>
            <a:r>
              <a:rPr lang="en-US" sz="3200" dirty="0" smtClean="0"/>
              <a:t>If entry may be necessary for rescue -- employer to decide -- own employees or outside service?</a:t>
            </a:r>
            <a:endParaRPr lang="en-US" dirty="0" smtClean="0"/>
          </a:p>
        </p:txBody>
      </p:sp>
      <p:sp>
        <p:nvSpPr>
          <p:cNvPr id="44035" name="Rectangle 3"/>
          <p:cNvSpPr>
            <a:spLocks noGrp="1" noChangeArrowheads="1"/>
          </p:cNvSpPr>
          <p:nvPr>
            <p:ph type="body" idx="1"/>
          </p:nvPr>
        </p:nvSpPr>
        <p:spPr>
          <a:xfrm>
            <a:off x="1143000" y="1752600"/>
            <a:ext cx="7620000" cy="4343400"/>
          </a:xfrm>
        </p:spPr>
        <p:txBody>
          <a:bodyPr/>
          <a:lstStyle/>
          <a:p>
            <a:pPr>
              <a:lnSpc>
                <a:spcPct val="140000"/>
              </a:lnSpc>
            </a:pPr>
            <a:r>
              <a:rPr lang="en-US" sz="2800" dirty="0" smtClean="0">
                <a:solidFill>
                  <a:srgbClr val="7030A0"/>
                </a:solidFill>
              </a:rPr>
              <a:t>Own Employees:</a:t>
            </a:r>
            <a:endParaRPr lang="en-US" sz="2400" dirty="0" smtClean="0">
              <a:solidFill>
                <a:srgbClr val="7030A0"/>
              </a:solidFill>
            </a:endParaRPr>
          </a:p>
          <a:p>
            <a:pPr lvl="1">
              <a:spcBef>
                <a:spcPct val="0"/>
              </a:spcBef>
            </a:pPr>
            <a:r>
              <a:rPr lang="en-US" sz="2400" dirty="0" smtClean="0"/>
              <a:t>Equipment</a:t>
            </a:r>
          </a:p>
          <a:p>
            <a:pPr lvl="1">
              <a:spcBef>
                <a:spcPct val="0"/>
              </a:spcBef>
            </a:pPr>
            <a:r>
              <a:rPr lang="en-US" sz="2400" dirty="0" smtClean="0"/>
              <a:t>Procedures </a:t>
            </a:r>
          </a:p>
          <a:p>
            <a:pPr lvl="1">
              <a:spcBef>
                <a:spcPct val="0"/>
              </a:spcBef>
            </a:pPr>
            <a:r>
              <a:rPr lang="en-US" sz="2400" dirty="0" smtClean="0"/>
              <a:t>Training</a:t>
            </a:r>
          </a:p>
          <a:p>
            <a:pPr>
              <a:lnSpc>
                <a:spcPct val="140000"/>
              </a:lnSpc>
            </a:pPr>
            <a:r>
              <a:rPr lang="en-US" sz="2800" dirty="0" smtClean="0">
                <a:solidFill>
                  <a:srgbClr val="7030A0"/>
                </a:solidFill>
              </a:rPr>
              <a:t>Outside Service:</a:t>
            </a:r>
          </a:p>
          <a:p>
            <a:pPr lvl="1">
              <a:lnSpc>
                <a:spcPct val="140000"/>
              </a:lnSpc>
            </a:pPr>
            <a:r>
              <a:rPr lang="en-US" sz="2400" dirty="0" smtClean="0">
                <a:solidFill>
                  <a:srgbClr val="FF3300"/>
                </a:solidFill>
              </a:rPr>
              <a:t>Must make arrangements prior to work </a:t>
            </a:r>
          </a:p>
          <a:p>
            <a:pPr lvl="1">
              <a:lnSpc>
                <a:spcPct val="140000"/>
              </a:lnSpc>
            </a:pPr>
            <a:r>
              <a:rPr lang="en-US" sz="2400" dirty="0" smtClean="0">
                <a:solidFill>
                  <a:srgbClr val="FF3300"/>
                </a:solidFill>
              </a:rPr>
              <a:t>allow access to spaces for training purposes </a:t>
            </a:r>
          </a:p>
          <a:p>
            <a:pPr lvl="1">
              <a:lnSpc>
                <a:spcPct val="140000"/>
              </a:lnSpc>
            </a:pPr>
            <a:r>
              <a:rPr lang="en-US" sz="2400" dirty="0" smtClean="0">
                <a:solidFill>
                  <a:srgbClr val="FF3300"/>
                </a:solidFill>
              </a:rPr>
              <a:t>have procedures to summon rescue service</a:t>
            </a:r>
          </a:p>
          <a:p>
            <a:pPr>
              <a:lnSpc>
                <a:spcPct val="140000"/>
              </a:lnSpc>
              <a:buFont typeface="Wingdings" pitchFamily="2" charset="2"/>
              <a:buNone/>
            </a:pPr>
            <a:endParaRPr lang="en-US" dirty="0" smtClean="0"/>
          </a:p>
        </p:txBody>
      </p:sp>
    </p:spTree>
    <p:extLst>
      <p:ext uri="{BB962C8B-B14F-4D97-AF65-F5344CB8AC3E}">
        <p14:creationId xmlns:p14="http://schemas.microsoft.com/office/powerpoint/2010/main" val="15615777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0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500" fill="hold"/>
                                        <p:tgtEl>
                                          <p:spTgt spid="44035">
                                            <p:txEl>
                                              <p:pRg st="5" end="5"/>
                                            </p:txEl>
                                          </p:spTgt>
                                        </p:tgtEl>
                                        <p:attrNameLst>
                                          <p:attrName>style.color</p:attrName>
                                        </p:attrNameLst>
                                      </p:cBhvr>
                                      <p:to>
                                        <a:schemeClr val="tx2"/>
                                      </p:to>
                                    </p:animClr>
                                  </p:childTnLst>
                                </p:cTn>
                              </p:par>
                              <p:par>
                                <p:cTn id="31" presetID="1" presetClass="entr" presetSubtype="0" fill="hold" nodeType="withEffect">
                                  <p:stCondLst>
                                    <p:cond delay="0"/>
                                  </p:stCondLst>
                                  <p:childTnLst>
                                    <p:set>
                                      <p:cBhvr>
                                        <p:cTn id="32" dur="1" fill="hold">
                                          <p:stCondLst>
                                            <p:cond delay="0"/>
                                          </p:stCondLst>
                                        </p:cTn>
                                        <p:tgtEl>
                                          <p:spTgt spid="4403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mph" presetSubtype="2" fill="hold" nodeType="clickEffect">
                                  <p:stCondLst>
                                    <p:cond delay="0"/>
                                  </p:stCondLst>
                                  <p:childTnLst>
                                    <p:animClr clrSpc="rgb" dir="cw">
                                      <p:cBhvr override="childStyle">
                                        <p:cTn id="36" dur="500" fill="hold"/>
                                        <p:tgtEl>
                                          <p:spTgt spid="44035">
                                            <p:txEl>
                                              <p:pRg st="6" end="6"/>
                                            </p:txEl>
                                          </p:spTgt>
                                        </p:tgtEl>
                                        <p:attrNameLst>
                                          <p:attrName>style.color</p:attrName>
                                        </p:attrNameLst>
                                      </p:cBhvr>
                                      <p:to>
                                        <a:schemeClr val="tx2"/>
                                      </p:to>
                                    </p:animClr>
                                  </p:childTnLst>
                                </p:cTn>
                              </p:par>
                              <p:par>
                                <p:cTn id="37" presetID="1" presetClass="entr" presetSubtype="0" fill="hold" nodeType="withEffect">
                                  <p:stCondLst>
                                    <p:cond delay="0"/>
                                  </p:stCondLst>
                                  <p:childTnLst>
                                    <p:set>
                                      <p:cBhvr>
                                        <p:cTn id="38" dur="1" fill="hold">
                                          <p:stCondLst>
                                            <p:cond delay="0"/>
                                          </p:stCondLst>
                                        </p:cTn>
                                        <p:tgtEl>
                                          <p:spTgt spid="440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Roza cars water drain.bmp"/>
          <p:cNvPicPr>
            <a:picLocks noChangeAspect="1"/>
          </p:cNvPicPr>
          <p:nvPr/>
        </p:nvPicPr>
        <p:blipFill>
          <a:blip r:embed="rId2" cstate="print"/>
          <a:srcRect/>
          <a:stretch>
            <a:fillRect/>
          </a:stretch>
        </p:blipFill>
        <p:spPr bwMode="auto">
          <a:xfrm>
            <a:off x="-15875" y="152400"/>
            <a:ext cx="9159875" cy="65420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Box 1"/>
          <p:cNvSpPr txBox="1">
            <a:spLocks noChangeArrowheads="1"/>
          </p:cNvSpPr>
          <p:nvPr/>
        </p:nvSpPr>
        <p:spPr bwMode="auto">
          <a:xfrm>
            <a:off x="923925" y="838200"/>
            <a:ext cx="6827838" cy="1006475"/>
          </a:xfrm>
          <a:prstGeom prst="rect">
            <a:avLst/>
          </a:prstGeom>
          <a:noFill/>
          <a:ln w="9525">
            <a:noFill/>
            <a:miter lim="800000"/>
            <a:headEnd/>
            <a:tailEnd/>
          </a:ln>
        </p:spPr>
        <p:txBody>
          <a:bodyPr wrap="none">
            <a:spAutoFit/>
          </a:bodyPr>
          <a:lstStyle/>
          <a:p>
            <a:pPr eaLnBrk="0" hangingPunct="0">
              <a:lnSpc>
                <a:spcPct val="110000"/>
              </a:lnSpc>
              <a:spcBef>
                <a:spcPct val="20000"/>
              </a:spcBef>
              <a:buFont typeface="Wingdings" pitchFamily="2" charset="2"/>
              <a:buNone/>
            </a:pPr>
            <a:r>
              <a:rPr lang="en-US" sz="5400" dirty="0">
                <a:solidFill>
                  <a:srgbClr val="000099"/>
                </a:solidFill>
              </a:rPr>
              <a:t>Calling rescue service:</a:t>
            </a:r>
          </a:p>
        </p:txBody>
      </p:sp>
      <p:sp>
        <p:nvSpPr>
          <p:cNvPr id="3" name="TextBox 2"/>
          <p:cNvSpPr txBox="1">
            <a:spLocks noChangeArrowheads="1"/>
          </p:cNvSpPr>
          <p:nvPr/>
        </p:nvSpPr>
        <p:spPr bwMode="auto">
          <a:xfrm>
            <a:off x="2514600" y="1884362"/>
            <a:ext cx="3646488" cy="782638"/>
          </a:xfrm>
          <a:prstGeom prst="rect">
            <a:avLst/>
          </a:prstGeom>
          <a:noFill/>
          <a:ln w="9525">
            <a:noFill/>
            <a:miter lim="800000"/>
            <a:headEnd/>
            <a:tailEnd/>
          </a:ln>
        </p:spPr>
        <p:txBody>
          <a:bodyPr wrap="none">
            <a:spAutoFit/>
          </a:bodyPr>
          <a:lstStyle/>
          <a:p>
            <a:pPr eaLnBrk="0" hangingPunct="0">
              <a:lnSpc>
                <a:spcPct val="110000"/>
              </a:lnSpc>
              <a:spcBef>
                <a:spcPct val="20000"/>
              </a:spcBef>
              <a:buFont typeface="Wingdings" pitchFamily="2" charset="2"/>
              <a:buNone/>
            </a:pPr>
            <a:r>
              <a:rPr lang="en-US" sz="4400" dirty="0">
                <a:solidFill>
                  <a:srgbClr val="7030A0"/>
                </a:solidFill>
              </a:rPr>
              <a:t>Response time</a:t>
            </a:r>
          </a:p>
        </p:txBody>
      </p:sp>
      <p:sp>
        <p:nvSpPr>
          <p:cNvPr id="4" name="TextBox 3"/>
          <p:cNvSpPr txBox="1">
            <a:spLocks noChangeArrowheads="1"/>
          </p:cNvSpPr>
          <p:nvPr/>
        </p:nvSpPr>
        <p:spPr bwMode="auto">
          <a:xfrm>
            <a:off x="1314450" y="2971800"/>
            <a:ext cx="6046788" cy="782638"/>
          </a:xfrm>
          <a:prstGeom prst="rect">
            <a:avLst/>
          </a:prstGeom>
          <a:noFill/>
          <a:ln w="9525">
            <a:noFill/>
            <a:miter lim="800000"/>
            <a:headEnd/>
            <a:tailEnd/>
          </a:ln>
        </p:spPr>
        <p:txBody>
          <a:bodyPr wrap="none">
            <a:spAutoFit/>
          </a:bodyPr>
          <a:lstStyle/>
          <a:p>
            <a:pPr eaLnBrk="0" hangingPunct="0">
              <a:lnSpc>
                <a:spcPct val="110000"/>
              </a:lnSpc>
              <a:spcBef>
                <a:spcPct val="20000"/>
              </a:spcBef>
              <a:buFont typeface="Wingdings" pitchFamily="2" charset="2"/>
              <a:buNone/>
            </a:pPr>
            <a:r>
              <a:rPr lang="en-US" sz="4400" dirty="0">
                <a:solidFill>
                  <a:srgbClr val="FF3300"/>
                </a:solidFill>
              </a:rPr>
              <a:t>How fast is fast enough?</a:t>
            </a:r>
          </a:p>
        </p:txBody>
      </p:sp>
      <p:sp>
        <p:nvSpPr>
          <p:cNvPr id="6" name="TextBox 5"/>
          <p:cNvSpPr txBox="1">
            <a:spLocks noChangeArrowheads="1"/>
          </p:cNvSpPr>
          <p:nvPr/>
        </p:nvSpPr>
        <p:spPr bwMode="auto">
          <a:xfrm>
            <a:off x="952060" y="3962400"/>
            <a:ext cx="7516813" cy="1658938"/>
          </a:xfrm>
          <a:prstGeom prst="rect">
            <a:avLst/>
          </a:prstGeom>
          <a:noFill/>
          <a:ln w="9525">
            <a:noFill/>
            <a:miter lim="800000"/>
            <a:headEnd/>
            <a:tailEnd/>
          </a:ln>
        </p:spPr>
        <p:txBody>
          <a:bodyPr>
            <a:spAutoFit/>
          </a:bodyPr>
          <a:lstStyle/>
          <a:p>
            <a:pPr algn="ctr" eaLnBrk="0" hangingPunct="0">
              <a:lnSpc>
                <a:spcPct val="110000"/>
              </a:lnSpc>
              <a:spcBef>
                <a:spcPct val="20000"/>
              </a:spcBef>
              <a:buFont typeface="Wingdings" pitchFamily="2" charset="2"/>
              <a:buNone/>
            </a:pPr>
            <a:r>
              <a:rPr lang="en-US" sz="4800" dirty="0">
                <a:solidFill>
                  <a:srgbClr val="CC0099"/>
                </a:solidFill>
              </a:rPr>
              <a:t>WHAT EMERGENCIES DO YOU FORESEE?</a:t>
            </a:r>
          </a:p>
        </p:txBody>
      </p:sp>
    </p:spTree>
    <p:extLst>
      <p:ext uri="{BB962C8B-B14F-4D97-AF65-F5344CB8AC3E}">
        <p14:creationId xmlns:p14="http://schemas.microsoft.com/office/powerpoint/2010/main" val="385396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dissolve">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2747868" cy="830997"/>
          </a:xfrm>
          <a:prstGeom prst="rect">
            <a:avLst/>
          </a:prstGeom>
          <a:noFill/>
        </p:spPr>
        <p:txBody>
          <a:bodyPr wrap="none" rtlCol="0">
            <a:spAutoFit/>
          </a:bodyPr>
          <a:lstStyle/>
          <a:p>
            <a:r>
              <a:rPr lang="en-US" sz="4800" dirty="0" smtClean="0">
                <a:solidFill>
                  <a:srgbClr val="7030A0"/>
                </a:solidFill>
              </a:rPr>
              <a:t>RESCUE</a:t>
            </a:r>
            <a:endParaRPr lang="en-US" sz="4800" dirty="0">
              <a:solidFill>
                <a:srgbClr val="7030A0"/>
              </a:solidFill>
            </a:endParaRPr>
          </a:p>
        </p:txBody>
      </p:sp>
      <p:sp>
        <p:nvSpPr>
          <p:cNvPr id="3" name="TextBox 2"/>
          <p:cNvSpPr txBox="1"/>
          <p:nvPr/>
        </p:nvSpPr>
        <p:spPr>
          <a:xfrm>
            <a:off x="1447800" y="1905000"/>
            <a:ext cx="5289140" cy="523220"/>
          </a:xfrm>
          <a:prstGeom prst="rect">
            <a:avLst/>
          </a:prstGeom>
          <a:noFill/>
        </p:spPr>
        <p:txBody>
          <a:bodyPr wrap="none" rtlCol="0">
            <a:spAutoFit/>
          </a:bodyPr>
          <a:lstStyle/>
          <a:p>
            <a:r>
              <a:rPr lang="en-US" sz="2800" dirty="0" smtClean="0">
                <a:solidFill>
                  <a:srgbClr val="FF0000"/>
                </a:solidFill>
              </a:rPr>
              <a:t>“Call 911” is NOT a rescue plan!</a:t>
            </a:r>
            <a:endParaRPr lang="en-US" sz="2800" dirty="0">
              <a:solidFill>
                <a:srgbClr val="FF0000"/>
              </a:solidFill>
            </a:endParaRPr>
          </a:p>
        </p:txBody>
      </p:sp>
      <p:sp>
        <p:nvSpPr>
          <p:cNvPr id="4" name="TextBox 3"/>
          <p:cNvSpPr txBox="1"/>
          <p:nvPr/>
        </p:nvSpPr>
        <p:spPr>
          <a:xfrm>
            <a:off x="1447800" y="2895600"/>
            <a:ext cx="6248400" cy="1877437"/>
          </a:xfrm>
          <a:prstGeom prst="rect">
            <a:avLst/>
          </a:prstGeom>
          <a:noFill/>
        </p:spPr>
        <p:txBody>
          <a:bodyPr wrap="square" rtlCol="0">
            <a:spAutoFit/>
          </a:bodyPr>
          <a:lstStyle/>
          <a:p>
            <a:r>
              <a:rPr lang="en-US" sz="2400" dirty="0" smtClean="0">
                <a:solidFill>
                  <a:srgbClr val="0070C0"/>
                </a:solidFill>
              </a:rPr>
              <a:t>You can use fire department, as long as you</a:t>
            </a:r>
            <a:r>
              <a:rPr lang="en-US" sz="2000" dirty="0" smtClean="0">
                <a:solidFill>
                  <a:srgbClr val="0070C0"/>
                </a:solidFill>
              </a:rPr>
              <a:t>:</a:t>
            </a:r>
          </a:p>
          <a:p>
            <a:pPr lvl="1"/>
            <a:r>
              <a:rPr lang="en-US" sz="2000" dirty="0" smtClean="0">
                <a:solidFill>
                  <a:srgbClr val="0000FF"/>
                </a:solidFill>
              </a:rPr>
              <a:t>Pre-arrange</a:t>
            </a:r>
          </a:p>
          <a:p>
            <a:pPr lvl="1"/>
            <a:r>
              <a:rPr lang="en-US" dirty="0" smtClean="0">
                <a:solidFill>
                  <a:srgbClr val="0000FF"/>
                </a:solidFill>
              </a:rPr>
              <a:t>Inform on space &amp; work plans</a:t>
            </a:r>
          </a:p>
          <a:p>
            <a:pPr lvl="1"/>
            <a:r>
              <a:rPr lang="en-US" dirty="0" smtClean="0">
                <a:solidFill>
                  <a:srgbClr val="0000FF"/>
                </a:solidFill>
              </a:rPr>
              <a:t>Make sure they’re available</a:t>
            </a:r>
          </a:p>
          <a:p>
            <a:pPr lvl="1"/>
            <a:r>
              <a:rPr lang="en-US" i="1" dirty="0" smtClean="0">
                <a:solidFill>
                  <a:srgbClr val="CC3300"/>
                </a:solidFill>
              </a:rPr>
              <a:t>	until everyone is safely out of the space</a:t>
            </a:r>
          </a:p>
          <a:p>
            <a:endParaRPr lang="en-US" dirty="0"/>
          </a:p>
        </p:txBody>
      </p:sp>
      <p:pic>
        <p:nvPicPr>
          <p:cNvPr id="5" name="Picture 3" descr="fftest"/>
          <p:cNvPicPr>
            <a:picLocks noChangeAspect="1" noChangeArrowheads="1"/>
          </p:cNvPicPr>
          <p:nvPr/>
        </p:nvPicPr>
        <p:blipFill>
          <a:blip r:embed="rId2" cstate="print"/>
          <a:srcRect/>
          <a:stretch>
            <a:fillRect/>
          </a:stretch>
        </p:blipFill>
        <p:spPr bwMode="auto">
          <a:xfrm>
            <a:off x="1752600" y="2362200"/>
            <a:ext cx="4724400" cy="3543300"/>
          </a:xfrm>
          <a:prstGeom prst="rect">
            <a:avLst/>
          </a:prstGeom>
          <a:noFill/>
          <a:ln w="9525">
            <a:noFill/>
            <a:miter lim="800000"/>
            <a:headEnd/>
            <a:tailEnd/>
          </a:ln>
        </p:spPr>
      </p:pic>
    </p:spTree>
    <p:extLst>
      <p:ext uri="{BB962C8B-B14F-4D97-AF65-F5344CB8AC3E}">
        <p14:creationId xmlns:p14="http://schemas.microsoft.com/office/powerpoint/2010/main" val="130547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dissolv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mph" presetSubtype="2" fill="hold" nodeType="clickEffect">
                                  <p:stCondLst>
                                    <p:cond delay="0"/>
                                  </p:stCondLst>
                                  <p:childTnLst>
                                    <p:anim to="0.75" calcmode="lin" valueType="num">
                                      <p:cBhvr override="childStyle">
                                        <p:cTn id="13" dur="2000" fill="hold"/>
                                        <p:tgtEl>
                                          <p:spTgt spid="3">
                                            <p:txEl>
                                              <p:pRg st="0" end="0"/>
                                            </p:txEl>
                                          </p:spTgt>
                                        </p:tgtEl>
                                        <p:attrNameLst>
                                          <p:attrName>style.fontSize</p:attrName>
                                        </p:attrNameLst>
                                      </p:cBhvr>
                                    </p:anim>
                                  </p:childTnLst>
                                </p:cTn>
                              </p:par>
                              <p:par>
                                <p:cTn id="14" presetID="53" presetClass="exit" presetSubtype="0" fill="hold" nodeType="withEffect">
                                  <p:stCondLst>
                                    <p:cond delay="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23" presetClass="entr" presetSubtype="16"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3962944" cy="523220"/>
          </a:xfrm>
          <a:prstGeom prst="rect">
            <a:avLst/>
          </a:prstGeom>
          <a:noFill/>
        </p:spPr>
        <p:txBody>
          <a:bodyPr wrap="none" rtlCol="0">
            <a:spAutoFit/>
          </a:bodyPr>
          <a:lstStyle/>
          <a:p>
            <a:r>
              <a:rPr lang="en-US" sz="2800" dirty="0" smtClean="0">
                <a:solidFill>
                  <a:srgbClr val="CC3300"/>
                </a:solidFill>
              </a:rPr>
              <a:t>Set up your own rescue</a:t>
            </a:r>
            <a:endParaRPr lang="en-US" sz="2800" dirty="0">
              <a:solidFill>
                <a:srgbClr val="CC3300"/>
              </a:solidFill>
            </a:endParaRPr>
          </a:p>
        </p:txBody>
      </p:sp>
      <p:sp>
        <p:nvSpPr>
          <p:cNvPr id="3" name="TextBox 2"/>
          <p:cNvSpPr txBox="1"/>
          <p:nvPr/>
        </p:nvSpPr>
        <p:spPr>
          <a:xfrm>
            <a:off x="1447800" y="1143000"/>
            <a:ext cx="6097951" cy="461665"/>
          </a:xfrm>
          <a:prstGeom prst="rect">
            <a:avLst/>
          </a:prstGeom>
          <a:noFill/>
        </p:spPr>
        <p:txBody>
          <a:bodyPr wrap="none" rtlCol="0">
            <a:spAutoFit/>
          </a:bodyPr>
          <a:lstStyle/>
          <a:p>
            <a:r>
              <a:rPr lang="en-US" sz="2400" dirty="0" smtClean="0">
                <a:solidFill>
                  <a:srgbClr val="0000FF"/>
                </a:solidFill>
              </a:rPr>
              <a:t>Tripod/lifeline/harness for all vertical entries</a:t>
            </a:r>
            <a:endParaRPr lang="en-US" sz="2400" dirty="0">
              <a:solidFill>
                <a:srgbClr val="0000FF"/>
              </a:solidFill>
            </a:endParaRPr>
          </a:p>
        </p:txBody>
      </p:sp>
      <p:pic>
        <p:nvPicPr>
          <p:cNvPr id="4" name="il_fi" descr="http://www.excavationsafetynews.com/wp-content/uploads/2011/01/Rescue-tripod-Edited_Oct2010.jpg"/>
          <p:cNvPicPr/>
          <p:nvPr/>
        </p:nvPicPr>
        <p:blipFill>
          <a:blip r:embed="rId2" cstate="print"/>
          <a:srcRect/>
          <a:stretch>
            <a:fillRect/>
          </a:stretch>
        </p:blipFill>
        <p:spPr bwMode="auto">
          <a:xfrm>
            <a:off x="762000" y="1981200"/>
            <a:ext cx="4572000" cy="3638550"/>
          </a:xfrm>
          <a:prstGeom prst="rect">
            <a:avLst/>
          </a:prstGeom>
          <a:noFill/>
          <a:ln w="9525">
            <a:noFill/>
            <a:miter lim="800000"/>
            <a:headEnd/>
            <a:tailEnd/>
          </a:ln>
        </p:spPr>
      </p:pic>
      <p:pic>
        <p:nvPicPr>
          <p:cNvPr id="5" name="il_fi" descr="http://www.westernsafety.com/dbisalaoil2008/dbipg48-ConfinedSpaces.jpg"/>
          <p:cNvPicPr/>
          <p:nvPr/>
        </p:nvPicPr>
        <p:blipFill>
          <a:blip r:embed="rId3" cstate="print"/>
          <a:srcRect/>
          <a:stretch>
            <a:fillRect/>
          </a:stretch>
        </p:blipFill>
        <p:spPr bwMode="auto">
          <a:xfrm>
            <a:off x="5791200" y="2362200"/>
            <a:ext cx="2876550" cy="4114800"/>
          </a:xfrm>
          <a:prstGeom prst="rect">
            <a:avLst/>
          </a:prstGeom>
          <a:noFill/>
          <a:ln w="9525">
            <a:noFill/>
            <a:miter lim="800000"/>
            <a:headEnd/>
            <a:tailEnd/>
          </a:ln>
        </p:spPr>
      </p:pic>
    </p:spTree>
    <p:extLst>
      <p:ext uri="{BB962C8B-B14F-4D97-AF65-F5344CB8AC3E}">
        <p14:creationId xmlns:p14="http://schemas.microsoft.com/office/powerpoint/2010/main" val="7474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32"/>
            <a:ext cx="9144000" cy="6838736"/>
          </a:xfrm>
          <a:prstGeom prst="rect">
            <a:avLst/>
          </a:prstGeom>
        </p:spPr>
      </p:pic>
      <p:sp>
        <p:nvSpPr>
          <p:cNvPr id="4" name="TextBox 3"/>
          <p:cNvSpPr txBox="1"/>
          <p:nvPr/>
        </p:nvSpPr>
        <p:spPr>
          <a:xfrm>
            <a:off x="0" y="1143000"/>
            <a:ext cx="6622519" cy="2031325"/>
          </a:xfrm>
          <a:prstGeom prst="rect">
            <a:avLst/>
          </a:prstGeom>
          <a:noFill/>
        </p:spPr>
        <p:txBody>
          <a:bodyPr wrap="none" rtlCol="0">
            <a:spAutoFit/>
          </a:bodyPr>
          <a:lstStyle/>
          <a:p>
            <a:r>
              <a:rPr lang="en-US" sz="3600" dirty="0">
                <a:solidFill>
                  <a:srgbClr val="7030A0"/>
                </a:solidFill>
              </a:rPr>
              <a:t>PERMIT-REQUIRED </a:t>
            </a:r>
            <a:r>
              <a:rPr lang="en-US" sz="3600" dirty="0" smtClean="0">
                <a:solidFill>
                  <a:srgbClr val="7030A0"/>
                </a:solidFill>
              </a:rPr>
              <a:t>ENTRIES</a:t>
            </a:r>
          </a:p>
          <a:p>
            <a:endParaRPr lang="en-US" sz="3600" dirty="0">
              <a:solidFill>
                <a:srgbClr val="7030A0"/>
              </a:solidFill>
            </a:endParaRPr>
          </a:p>
          <a:p>
            <a:r>
              <a:rPr lang="en-US" sz="3600" dirty="0">
                <a:solidFill>
                  <a:srgbClr val="FF0000"/>
                </a:solidFill>
              </a:rPr>
              <a:t>DEEPER THAN 5 FEET</a:t>
            </a:r>
            <a:endParaRPr lang="en-US" sz="3600" dirty="0">
              <a:solidFill>
                <a:srgbClr val="FFFF00"/>
              </a:solidFill>
            </a:endParaRPr>
          </a:p>
          <a:p>
            <a:endParaRPr lang="en-US" dirty="0"/>
          </a:p>
        </p:txBody>
      </p:sp>
      <p:sp>
        <p:nvSpPr>
          <p:cNvPr id="5" name="TextBox 4"/>
          <p:cNvSpPr txBox="1"/>
          <p:nvPr/>
        </p:nvSpPr>
        <p:spPr>
          <a:xfrm>
            <a:off x="1524000" y="3429000"/>
            <a:ext cx="5714999" cy="1200329"/>
          </a:xfrm>
          <a:prstGeom prst="rect">
            <a:avLst/>
          </a:prstGeom>
          <a:noFill/>
        </p:spPr>
        <p:txBody>
          <a:bodyPr wrap="square" rtlCol="0">
            <a:spAutoFit/>
          </a:bodyPr>
          <a:lstStyle/>
          <a:p>
            <a:r>
              <a:rPr lang="en-US" sz="3600" dirty="0">
                <a:solidFill>
                  <a:srgbClr val="FFFF00"/>
                </a:solidFill>
              </a:rPr>
              <a:t>REQUIRE MECHANICAL RETRIEVAL </a:t>
            </a:r>
            <a:r>
              <a:rPr lang="en-US" sz="3600" dirty="0" smtClean="0">
                <a:solidFill>
                  <a:srgbClr val="FFFF00"/>
                </a:solidFill>
              </a:rPr>
              <a:t>EQUIPMENT</a:t>
            </a:r>
            <a:endParaRPr lang="en-US" sz="3600" dirty="0">
              <a:solidFill>
                <a:srgbClr val="FFFF00"/>
              </a:solidFill>
            </a:endParaRPr>
          </a:p>
        </p:txBody>
      </p:sp>
    </p:spTree>
    <p:extLst>
      <p:ext uri="{BB962C8B-B14F-4D97-AF65-F5344CB8AC3E}">
        <p14:creationId xmlns:p14="http://schemas.microsoft.com/office/powerpoint/2010/main" val="123592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3962944" cy="523220"/>
          </a:xfrm>
          <a:prstGeom prst="rect">
            <a:avLst/>
          </a:prstGeom>
          <a:noFill/>
        </p:spPr>
        <p:txBody>
          <a:bodyPr wrap="none" rtlCol="0">
            <a:spAutoFit/>
          </a:bodyPr>
          <a:lstStyle/>
          <a:p>
            <a:r>
              <a:rPr lang="en-US" sz="2800" dirty="0" smtClean="0">
                <a:solidFill>
                  <a:srgbClr val="CC3300"/>
                </a:solidFill>
              </a:rPr>
              <a:t>Set up your own rescue</a:t>
            </a:r>
            <a:endParaRPr lang="en-US" sz="2800" dirty="0">
              <a:solidFill>
                <a:srgbClr val="CC3300"/>
              </a:solidFill>
            </a:endParaRPr>
          </a:p>
        </p:txBody>
      </p:sp>
      <p:sp>
        <p:nvSpPr>
          <p:cNvPr id="3" name="TextBox 2"/>
          <p:cNvSpPr txBox="1"/>
          <p:nvPr/>
        </p:nvSpPr>
        <p:spPr>
          <a:xfrm>
            <a:off x="1447800" y="1143000"/>
            <a:ext cx="4070345" cy="461665"/>
          </a:xfrm>
          <a:prstGeom prst="rect">
            <a:avLst/>
          </a:prstGeom>
          <a:noFill/>
        </p:spPr>
        <p:txBody>
          <a:bodyPr wrap="none" rtlCol="0">
            <a:spAutoFit/>
          </a:bodyPr>
          <a:lstStyle/>
          <a:p>
            <a:r>
              <a:rPr lang="en-US" sz="2400" dirty="0" smtClean="0">
                <a:solidFill>
                  <a:srgbClr val="0000FF"/>
                </a:solidFill>
              </a:rPr>
              <a:t>What if a lifeline won’t work?</a:t>
            </a:r>
            <a:endParaRPr lang="en-US" sz="2400" dirty="0">
              <a:solidFill>
                <a:srgbClr val="0000FF"/>
              </a:solidFill>
            </a:endParaRPr>
          </a:p>
        </p:txBody>
      </p:sp>
      <p:pic>
        <p:nvPicPr>
          <p:cNvPr id="5" name="Picture 2" descr="INSIDE CHAMBER.JPG"/>
          <p:cNvPicPr>
            <a:picLocks noChangeAspect="1"/>
          </p:cNvPicPr>
          <p:nvPr/>
        </p:nvPicPr>
        <p:blipFill>
          <a:blip r:embed="rId3" cstate="print"/>
          <a:srcRect/>
          <a:stretch>
            <a:fillRect/>
          </a:stretch>
        </p:blipFill>
        <p:spPr bwMode="auto">
          <a:xfrm>
            <a:off x="5029200" y="2438400"/>
            <a:ext cx="2952750" cy="3937000"/>
          </a:xfrm>
          <a:prstGeom prst="rect">
            <a:avLst/>
          </a:prstGeom>
          <a:noFill/>
          <a:ln w="9525">
            <a:noFill/>
            <a:miter lim="800000"/>
            <a:headEnd/>
            <a:tailEnd/>
          </a:ln>
        </p:spPr>
      </p:pic>
      <p:pic>
        <p:nvPicPr>
          <p:cNvPr id="7" name="il_fi" descr="http://blog.confinedspace.com/wp-content/uploads/2011/08/CS-image1.jpg"/>
          <p:cNvPicPr/>
          <p:nvPr/>
        </p:nvPicPr>
        <p:blipFill>
          <a:blip r:embed="rId4" cstate="print"/>
          <a:srcRect/>
          <a:stretch>
            <a:fillRect/>
          </a:stretch>
        </p:blipFill>
        <p:spPr bwMode="auto">
          <a:xfrm>
            <a:off x="304800" y="2667000"/>
            <a:ext cx="3810000" cy="3105150"/>
          </a:xfrm>
          <a:prstGeom prst="rect">
            <a:avLst/>
          </a:prstGeom>
          <a:noFill/>
          <a:ln w="9525">
            <a:noFill/>
            <a:miter lim="800000"/>
            <a:headEnd/>
            <a:tailEnd/>
          </a:ln>
        </p:spPr>
      </p:pic>
      <p:sp>
        <p:nvSpPr>
          <p:cNvPr id="9" name="TextBox 8"/>
          <p:cNvSpPr txBox="1"/>
          <p:nvPr/>
        </p:nvSpPr>
        <p:spPr>
          <a:xfrm>
            <a:off x="685800" y="2209800"/>
            <a:ext cx="2557110" cy="369332"/>
          </a:xfrm>
          <a:prstGeom prst="rect">
            <a:avLst/>
          </a:prstGeom>
          <a:noFill/>
        </p:spPr>
        <p:txBody>
          <a:bodyPr wrap="none" rtlCol="0">
            <a:spAutoFit/>
          </a:bodyPr>
          <a:lstStyle/>
          <a:p>
            <a:r>
              <a:rPr lang="en-US" dirty="0" smtClean="0">
                <a:solidFill>
                  <a:srgbClr val="0000FF"/>
                </a:solidFill>
              </a:rPr>
              <a:t>Long horizontal spaces</a:t>
            </a:r>
            <a:endParaRPr lang="en-US" dirty="0">
              <a:solidFill>
                <a:srgbClr val="0000FF"/>
              </a:solidFill>
            </a:endParaRPr>
          </a:p>
        </p:txBody>
      </p:sp>
      <p:sp>
        <p:nvSpPr>
          <p:cNvPr id="10" name="TextBox 9"/>
          <p:cNvSpPr txBox="1"/>
          <p:nvPr/>
        </p:nvSpPr>
        <p:spPr>
          <a:xfrm>
            <a:off x="5257800" y="1981200"/>
            <a:ext cx="2659702" cy="369332"/>
          </a:xfrm>
          <a:prstGeom prst="rect">
            <a:avLst/>
          </a:prstGeom>
          <a:noFill/>
        </p:spPr>
        <p:txBody>
          <a:bodyPr wrap="none" rtlCol="0">
            <a:spAutoFit/>
          </a:bodyPr>
          <a:lstStyle/>
          <a:p>
            <a:r>
              <a:rPr lang="en-US" dirty="0" smtClean="0">
                <a:solidFill>
                  <a:srgbClr val="0000FF"/>
                </a:solidFill>
              </a:rPr>
              <a:t>Up, down, twists &amp; turns</a:t>
            </a:r>
            <a:endParaRPr lang="en-US" dirty="0">
              <a:solidFill>
                <a:srgbClr val="0000FF"/>
              </a:solidFill>
            </a:endParaRPr>
          </a:p>
        </p:txBody>
      </p:sp>
    </p:spTree>
    <p:extLst>
      <p:ext uri="{BB962C8B-B14F-4D97-AF65-F5344CB8AC3E}">
        <p14:creationId xmlns:p14="http://schemas.microsoft.com/office/powerpoint/2010/main" val="116460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3962944" cy="523220"/>
          </a:xfrm>
          <a:prstGeom prst="rect">
            <a:avLst/>
          </a:prstGeom>
          <a:noFill/>
        </p:spPr>
        <p:txBody>
          <a:bodyPr wrap="none" rtlCol="0">
            <a:spAutoFit/>
          </a:bodyPr>
          <a:lstStyle/>
          <a:p>
            <a:r>
              <a:rPr lang="en-US" sz="2800" dirty="0" smtClean="0">
                <a:solidFill>
                  <a:srgbClr val="CC3300"/>
                </a:solidFill>
              </a:rPr>
              <a:t>Set up your own rescue</a:t>
            </a:r>
            <a:endParaRPr lang="en-US" sz="2800" dirty="0">
              <a:solidFill>
                <a:srgbClr val="CC3300"/>
              </a:solidFill>
            </a:endParaRPr>
          </a:p>
        </p:txBody>
      </p:sp>
      <p:sp>
        <p:nvSpPr>
          <p:cNvPr id="3" name="TextBox 2"/>
          <p:cNvSpPr txBox="1"/>
          <p:nvPr/>
        </p:nvSpPr>
        <p:spPr>
          <a:xfrm>
            <a:off x="304800" y="1142999"/>
            <a:ext cx="4070345" cy="461665"/>
          </a:xfrm>
          <a:prstGeom prst="rect">
            <a:avLst/>
          </a:prstGeom>
          <a:noFill/>
        </p:spPr>
        <p:txBody>
          <a:bodyPr wrap="none" rtlCol="0">
            <a:spAutoFit/>
          </a:bodyPr>
          <a:lstStyle/>
          <a:p>
            <a:r>
              <a:rPr lang="en-US" sz="2400" dirty="0" smtClean="0">
                <a:solidFill>
                  <a:srgbClr val="0000FF"/>
                </a:solidFill>
              </a:rPr>
              <a:t>What if a lifeline won’t work?</a:t>
            </a:r>
            <a:endParaRPr lang="en-US" sz="2400" dirty="0">
              <a:solidFill>
                <a:srgbClr val="0000FF"/>
              </a:solidFill>
            </a:endParaRPr>
          </a:p>
        </p:txBody>
      </p:sp>
      <p:pic>
        <p:nvPicPr>
          <p:cNvPr id="8" name="il_fi" descr="http://www.yorkwaterdistrict.org/Portals/0/Distpicts/Confined%20Space%20Rescue.jpg"/>
          <p:cNvPicPr/>
          <p:nvPr/>
        </p:nvPicPr>
        <p:blipFill>
          <a:blip r:embed="rId3" cstate="print"/>
          <a:srcRect/>
          <a:stretch>
            <a:fillRect/>
          </a:stretch>
        </p:blipFill>
        <p:spPr bwMode="auto">
          <a:xfrm>
            <a:off x="4723856" y="685800"/>
            <a:ext cx="4420144" cy="3193211"/>
          </a:xfrm>
          <a:prstGeom prst="rect">
            <a:avLst/>
          </a:prstGeom>
          <a:noFill/>
          <a:ln w="9525">
            <a:noFill/>
            <a:miter lim="800000"/>
            <a:headEnd/>
            <a:tailEnd/>
          </a:ln>
        </p:spPr>
      </p:pic>
      <p:pic>
        <p:nvPicPr>
          <p:cNvPr id="13314" name="Picture 2" descr="http://www.safetysupplies.com.au/persistent/catalogue_images/products/M1020063_safety_harnes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70" y="1619041"/>
            <a:ext cx="3927975" cy="39421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4423" y="5791200"/>
            <a:ext cx="4023858" cy="523220"/>
          </a:xfrm>
          <a:prstGeom prst="rect">
            <a:avLst/>
          </a:prstGeom>
          <a:noFill/>
        </p:spPr>
        <p:txBody>
          <a:bodyPr wrap="none" rtlCol="0">
            <a:spAutoFit/>
          </a:bodyPr>
          <a:lstStyle/>
          <a:p>
            <a:r>
              <a:rPr lang="en-US" sz="2800" dirty="0" smtClean="0">
                <a:solidFill>
                  <a:srgbClr val="7030A0"/>
                </a:solidFill>
              </a:rPr>
              <a:t>HARNESS = HANDLES</a:t>
            </a:r>
            <a:endParaRPr lang="en-US" sz="2800" dirty="0">
              <a:solidFill>
                <a:srgbClr val="7030A0"/>
              </a:solidFill>
            </a:endParaRPr>
          </a:p>
        </p:txBody>
      </p:sp>
    </p:spTree>
    <p:extLst>
      <p:ext uri="{BB962C8B-B14F-4D97-AF65-F5344CB8AC3E}">
        <p14:creationId xmlns:p14="http://schemas.microsoft.com/office/powerpoint/2010/main" val="8545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30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40"/>
            <a:ext cx="9144000" cy="6818720"/>
          </a:xfrm>
          <a:prstGeom prst="rect">
            <a:avLst/>
          </a:prstGeom>
        </p:spPr>
      </p:pic>
      <p:pic>
        <p:nvPicPr>
          <p:cNvPr id="3" name="Picture 2"/>
          <p:cNvPicPr>
            <a:picLocks noChangeAspect="1"/>
          </p:cNvPicPr>
          <p:nvPr/>
        </p:nvPicPr>
        <p:blipFill>
          <a:blip r:embed="rId3"/>
          <a:stretch>
            <a:fillRect/>
          </a:stretch>
        </p:blipFill>
        <p:spPr>
          <a:xfrm>
            <a:off x="2286000" y="5029200"/>
            <a:ext cx="1447800" cy="1388504"/>
          </a:xfrm>
          <a:prstGeom prst="rect">
            <a:avLst/>
          </a:prstGeom>
        </p:spPr>
      </p:pic>
      <p:pic>
        <p:nvPicPr>
          <p:cNvPr id="4" name="Picture 3"/>
          <p:cNvPicPr>
            <a:picLocks noChangeAspect="1"/>
          </p:cNvPicPr>
          <p:nvPr/>
        </p:nvPicPr>
        <p:blipFill>
          <a:blip r:embed="rId3"/>
          <a:stretch>
            <a:fillRect/>
          </a:stretch>
        </p:blipFill>
        <p:spPr>
          <a:xfrm>
            <a:off x="4495800" y="5029200"/>
            <a:ext cx="1447800" cy="1388504"/>
          </a:xfrm>
          <a:prstGeom prst="rect">
            <a:avLst/>
          </a:prstGeom>
        </p:spPr>
      </p:pic>
      <p:pic>
        <p:nvPicPr>
          <p:cNvPr id="5" name="Picture 4"/>
          <p:cNvPicPr>
            <a:picLocks noChangeAspect="1"/>
          </p:cNvPicPr>
          <p:nvPr/>
        </p:nvPicPr>
        <p:blipFill>
          <a:blip r:embed="rId4"/>
          <a:stretch>
            <a:fillRect/>
          </a:stretch>
        </p:blipFill>
        <p:spPr>
          <a:xfrm>
            <a:off x="559151" y="4843024"/>
            <a:ext cx="1422049" cy="1604249"/>
          </a:xfrm>
          <a:prstGeom prst="rect">
            <a:avLst/>
          </a:prstGeom>
        </p:spPr>
      </p:pic>
      <p:cxnSp>
        <p:nvCxnSpPr>
          <p:cNvPr id="7" name="Straight Connector 6"/>
          <p:cNvCxnSpPr/>
          <p:nvPr/>
        </p:nvCxnSpPr>
        <p:spPr>
          <a:xfrm>
            <a:off x="6934200" y="2057400"/>
            <a:ext cx="2057400" cy="0"/>
          </a:xfrm>
          <a:prstGeom prst="line">
            <a:avLst/>
          </a:prstGeom>
          <a:ln w="12700"/>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p:nvPicPr>
        <p:blipFill>
          <a:blip r:embed="rId5"/>
          <a:stretch>
            <a:fillRect/>
          </a:stretch>
        </p:blipFill>
        <p:spPr>
          <a:xfrm>
            <a:off x="1621728" y="5555951"/>
            <a:ext cx="2242943" cy="960281"/>
          </a:xfrm>
          <a:prstGeom prst="rect">
            <a:avLst/>
          </a:prstGeom>
        </p:spPr>
      </p:pic>
      <p:pic>
        <p:nvPicPr>
          <p:cNvPr id="10" name="Picture 9"/>
          <p:cNvPicPr>
            <a:picLocks noChangeAspect="1"/>
          </p:cNvPicPr>
          <p:nvPr/>
        </p:nvPicPr>
        <p:blipFill>
          <a:blip r:embed="rId6"/>
          <a:stretch>
            <a:fillRect/>
          </a:stretch>
        </p:blipFill>
        <p:spPr>
          <a:xfrm>
            <a:off x="1605478" y="5414078"/>
            <a:ext cx="2434505" cy="1102154"/>
          </a:xfrm>
          <a:prstGeom prst="rect">
            <a:avLst/>
          </a:prstGeom>
        </p:spPr>
      </p:pic>
      <p:pic>
        <p:nvPicPr>
          <p:cNvPr id="11" name="Picture 10"/>
          <p:cNvPicPr>
            <a:picLocks noChangeAspect="1"/>
          </p:cNvPicPr>
          <p:nvPr/>
        </p:nvPicPr>
        <p:blipFill>
          <a:blip r:embed="rId7"/>
          <a:stretch>
            <a:fillRect/>
          </a:stretch>
        </p:blipFill>
        <p:spPr>
          <a:xfrm>
            <a:off x="7093499" y="4050849"/>
            <a:ext cx="1468601" cy="2367197"/>
          </a:xfrm>
          <a:prstGeom prst="rect">
            <a:avLst/>
          </a:prstGeom>
        </p:spPr>
      </p:pic>
      <p:cxnSp>
        <p:nvCxnSpPr>
          <p:cNvPr id="13" name="Straight Arrow Connector 12"/>
          <p:cNvCxnSpPr/>
          <p:nvPr/>
        </p:nvCxnSpPr>
        <p:spPr>
          <a:xfrm>
            <a:off x="8077200" y="471685"/>
            <a:ext cx="0" cy="3637961"/>
          </a:xfrm>
          <a:prstGeom prst="straightConnector1">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5" name="Picture 14"/>
          <p:cNvPicPr>
            <a:picLocks noChangeAspect="1"/>
          </p:cNvPicPr>
          <p:nvPr/>
        </p:nvPicPr>
        <p:blipFill>
          <a:blip r:embed="rId8"/>
          <a:stretch>
            <a:fillRect/>
          </a:stretch>
        </p:blipFill>
        <p:spPr>
          <a:xfrm rot="19590110">
            <a:off x="5990026" y="4963938"/>
            <a:ext cx="1431147" cy="1390833"/>
          </a:xfrm>
          <a:prstGeom prst="rect">
            <a:avLst/>
          </a:prstGeom>
        </p:spPr>
      </p:pic>
      <p:pic>
        <p:nvPicPr>
          <p:cNvPr id="6" name="Picture 5"/>
          <p:cNvPicPr>
            <a:picLocks noChangeAspect="1"/>
          </p:cNvPicPr>
          <p:nvPr/>
        </p:nvPicPr>
        <p:blipFill>
          <a:blip r:embed="rId9"/>
          <a:stretch>
            <a:fillRect/>
          </a:stretch>
        </p:blipFill>
        <p:spPr>
          <a:xfrm>
            <a:off x="3894289" y="5284924"/>
            <a:ext cx="1381125" cy="1143000"/>
          </a:xfrm>
          <a:prstGeom prst="rect">
            <a:avLst/>
          </a:prstGeom>
        </p:spPr>
      </p:pic>
      <p:pic>
        <p:nvPicPr>
          <p:cNvPr id="14" name="Picture 13"/>
          <p:cNvPicPr>
            <a:picLocks noChangeAspect="1"/>
          </p:cNvPicPr>
          <p:nvPr/>
        </p:nvPicPr>
        <p:blipFill>
          <a:blip r:embed="rId10"/>
          <a:stretch>
            <a:fillRect/>
          </a:stretch>
        </p:blipFill>
        <p:spPr>
          <a:xfrm>
            <a:off x="5764878" y="231790"/>
            <a:ext cx="1504950" cy="1733550"/>
          </a:xfrm>
          <a:prstGeom prst="rect">
            <a:avLst/>
          </a:prstGeom>
        </p:spPr>
      </p:pic>
      <p:pic>
        <p:nvPicPr>
          <p:cNvPr id="16" name="Picture 15"/>
          <p:cNvPicPr>
            <a:picLocks noChangeAspect="1"/>
          </p:cNvPicPr>
          <p:nvPr/>
        </p:nvPicPr>
        <p:blipFill>
          <a:blip r:embed="rId9"/>
          <a:stretch>
            <a:fillRect/>
          </a:stretch>
        </p:blipFill>
        <p:spPr>
          <a:xfrm>
            <a:off x="6402936" y="5234447"/>
            <a:ext cx="1381125" cy="1143000"/>
          </a:xfrm>
          <a:prstGeom prst="rect">
            <a:avLst/>
          </a:prstGeom>
        </p:spPr>
      </p:pic>
      <p:pic>
        <p:nvPicPr>
          <p:cNvPr id="17" name="Picture 16"/>
          <p:cNvPicPr>
            <a:picLocks noChangeAspect="1"/>
          </p:cNvPicPr>
          <p:nvPr/>
        </p:nvPicPr>
        <p:blipFill>
          <a:blip r:embed="rId6"/>
          <a:stretch>
            <a:fillRect/>
          </a:stretch>
        </p:blipFill>
        <p:spPr>
          <a:xfrm>
            <a:off x="3864671" y="5485014"/>
            <a:ext cx="2434505" cy="1102154"/>
          </a:xfrm>
          <a:prstGeom prst="rect">
            <a:avLst/>
          </a:prstGeom>
        </p:spPr>
      </p:pic>
    </p:spTree>
    <p:extLst>
      <p:ext uri="{BB962C8B-B14F-4D97-AF65-F5344CB8AC3E}">
        <p14:creationId xmlns:p14="http://schemas.microsoft.com/office/powerpoint/2010/main" val="347536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10" presetClass="entr" presetSubtype="0" fill="hold" nodeType="withEffect">
                                  <p:stCondLst>
                                    <p:cond delay="50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ppt_w</p:attrName>
                                        </p:attrNameLst>
                                      </p:cBhvr>
                                      <p:tavLst>
                                        <p:tav tm="0">
                                          <p:val>
                                            <p:fltVal val="0"/>
                                          </p:val>
                                        </p:tav>
                                        <p:tav tm="100000">
                                          <p:val>
                                            <p:strVal val="#ppt_w"/>
                                          </p:val>
                                        </p:tav>
                                      </p:tavLst>
                                    </p:anim>
                                    <p:anim calcmode="lin" valueType="num">
                                      <p:cBhvr>
                                        <p:cTn id="73" dur="500" fill="hold"/>
                                        <p:tgtEl>
                                          <p:spTgt spid="13"/>
                                        </p:tgtEl>
                                        <p:attrNameLst>
                                          <p:attrName>ppt_h</p:attrName>
                                        </p:attrNameLst>
                                      </p:cBhvr>
                                      <p:tavLst>
                                        <p:tav tm="0">
                                          <p:val>
                                            <p:fltVal val="0"/>
                                          </p:val>
                                        </p:tav>
                                        <p:tav tm="100000">
                                          <p:val>
                                            <p:strVal val="#ppt_h"/>
                                          </p:val>
                                        </p:tav>
                                      </p:tavLst>
                                    </p:anim>
                                    <p:animEffect transition="in" filter="fade">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2608" y="533400"/>
            <a:ext cx="6629400" cy="1384995"/>
          </a:xfrm>
          <a:prstGeom prst="rect">
            <a:avLst/>
          </a:prstGeom>
          <a:noFill/>
        </p:spPr>
        <p:txBody>
          <a:bodyPr>
            <a:spAutoFit/>
          </a:bodyPr>
          <a:lstStyle/>
          <a:p>
            <a:pPr>
              <a:buFont typeface="Wingdings" pitchFamily="2" charset="2"/>
              <a:buNone/>
              <a:defRPr/>
            </a:pPr>
            <a:r>
              <a:rPr lang="en-US" sz="4400" dirty="0" smtClean="0">
                <a:solidFill>
                  <a:srgbClr val="7030A0"/>
                </a:solidFill>
              </a:rPr>
              <a:t>     Physical </a:t>
            </a:r>
            <a:r>
              <a:rPr lang="en-US" sz="4400" dirty="0">
                <a:solidFill>
                  <a:srgbClr val="7030A0"/>
                </a:solidFill>
              </a:rPr>
              <a:t>hazards </a:t>
            </a:r>
          </a:p>
          <a:p>
            <a:pPr>
              <a:spcBef>
                <a:spcPts val="0"/>
              </a:spcBef>
              <a:buFont typeface="Wingdings" pitchFamily="2" charset="2"/>
              <a:buNone/>
              <a:defRPr/>
            </a:pPr>
            <a:r>
              <a:rPr lang="en-US" sz="4000" dirty="0">
                <a:solidFill>
                  <a:srgbClr val="0000FF"/>
                </a:solidFill>
              </a:rPr>
              <a:t>can usually be eliminated</a:t>
            </a:r>
          </a:p>
        </p:txBody>
      </p:sp>
      <p:sp>
        <p:nvSpPr>
          <p:cNvPr id="3" name="TextBox 2"/>
          <p:cNvSpPr txBox="1"/>
          <p:nvPr/>
        </p:nvSpPr>
        <p:spPr>
          <a:xfrm>
            <a:off x="963636" y="3048000"/>
            <a:ext cx="7387343" cy="1323439"/>
          </a:xfrm>
          <a:prstGeom prst="rect">
            <a:avLst/>
          </a:prstGeom>
          <a:noFill/>
        </p:spPr>
        <p:txBody>
          <a:bodyPr wrap="none">
            <a:spAutoFit/>
          </a:bodyPr>
          <a:lstStyle/>
          <a:p>
            <a:pPr algn="ctr">
              <a:buFont typeface="Wingdings" pitchFamily="2" charset="2"/>
              <a:buNone/>
              <a:defRPr/>
            </a:pPr>
            <a:r>
              <a:rPr lang="en-US" sz="4000" dirty="0">
                <a:solidFill>
                  <a:srgbClr val="0000FF"/>
                </a:solidFill>
              </a:rPr>
              <a:t>Generally you </a:t>
            </a:r>
            <a:r>
              <a:rPr lang="en-US" sz="4000" dirty="0" smtClean="0">
                <a:solidFill>
                  <a:srgbClr val="FF0000"/>
                </a:solidFill>
              </a:rPr>
              <a:t>can’t ELIMINATE</a:t>
            </a:r>
            <a:endParaRPr lang="en-US" sz="4000" dirty="0">
              <a:solidFill>
                <a:srgbClr val="FF0000"/>
              </a:solidFill>
            </a:endParaRPr>
          </a:p>
          <a:p>
            <a:pPr algn="ctr">
              <a:buFont typeface="Wingdings" pitchFamily="2" charset="2"/>
              <a:buNone/>
              <a:defRPr/>
            </a:pPr>
            <a:r>
              <a:rPr lang="en-US" sz="4000" dirty="0">
                <a:solidFill>
                  <a:srgbClr val="FF0000"/>
                </a:solidFill>
              </a:rPr>
              <a:t>a</a:t>
            </a:r>
            <a:r>
              <a:rPr lang="en-US" sz="4000" dirty="0" smtClean="0">
                <a:solidFill>
                  <a:srgbClr val="FF0000"/>
                </a:solidFill>
              </a:rPr>
              <a:t>tmospheric </a:t>
            </a:r>
            <a:r>
              <a:rPr lang="en-US" sz="4000" dirty="0">
                <a:solidFill>
                  <a:srgbClr val="FF0000"/>
                </a:solidFill>
              </a:rPr>
              <a:t>hazards </a:t>
            </a:r>
          </a:p>
        </p:txBody>
      </p:sp>
      <p:sp>
        <p:nvSpPr>
          <p:cNvPr id="6" name="TextBox 5"/>
          <p:cNvSpPr txBox="1"/>
          <p:nvPr/>
        </p:nvSpPr>
        <p:spPr>
          <a:xfrm>
            <a:off x="2667000" y="2133600"/>
            <a:ext cx="3417923" cy="584775"/>
          </a:xfrm>
          <a:prstGeom prst="rect">
            <a:avLst/>
          </a:prstGeom>
          <a:noFill/>
        </p:spPr>
        <p:txBody>
          <a:bodyPr wrap="none" rtlCol="0">
            <a:spAutoFit/>
          </a:bodyPr>
          <a:lstStyle/>
          <a:p>
            <a:r>
              <a:rPr lang="en-US" sz="3200" dirty="0" smtClean="0">
                <a:solidFill>
                  <a:srgbClr val="00B050"/>
                </a:solidFill>
              </a:rPr>
              <a:t>Non-permit space</a:t>
            </a:r>
            <a:endParaRPr lang="en-US" sz="3200" dirty="0">
              <a:solidFill>
                <a:srgbClr val="00B050"/>
              </a:solidFill>
            </a:endParaRPr>
          </a:p>
        </p:txBody>
      </p:sp>
      <p:sp>
        <p:nvSpPr>
          <p:cNvPr id="7" name="TextBox 6"/>
          <p:cNvSpPr txBox="1"/>
          <p:nvPr/>
        </p:nvSpPr>
        <p:spPr>
          <a:xfrm>
            <a:off x="476977" y="4724400"/>
            <a:ext cx="2190023" cy="584775"/>
          </a:xfrm>
          <a:prstGeom prst="rect">
            <a:avLst/>
          </a:prstGeom>
          <a:noFill/>
        </p:spPr>
        <p:txBody>
          <a:bodyPr wrap="none" rtlCol="0">
            <a:spAutoFit/>
          </a:bodyPr>
          <a:lstStyle/>
          <a:p>
            <a:r>
              <a:rPr lang="en-US" sz="3200" dirty="0" smtClean="0">
                <a:solidFill>
                  <a:srgbClr val="0000FF"/>
                </a:solidFill>
              </a:rPr>
              <a:t>CONTROL</a:t>
            </a:r>
            <a:endParaRPr lang="en-US" sz="3200" dirty="0">
              <a:solidFill>
                <a:srgbClr val="0000FF"/>
              </a:solidFill>
            </a:endParaRPr>
          </a:p>
        </p:txBody>
      </p:sp>
      <p:sp>
        <p:nvSpPr>
          <p:cNvPr id="8" name="TextBox 7"/>
          <p:cNvSpPr txBox="1"/>
          <p:nvPr/>
        </p:nvSpPr>
        <p:spPr>
          <a:xfrm>
            <a:off x="4800337" y="4724400"/>
            <a:ext cx="4038863" cy="584775"/>
          </a:xfrm>
          <a:prstGeom prst="rect">
            <a:avLst/>
          </a:prstGeom>
          <a:noFill/>
        </p:spPr>
        <p:txBody>
          <a:bodyPr wrap="none" rtlCol="0">
            <a:spAutoFit/>
          </a:bodyPr>
          <a:lstStyle/>
          <a:p>
            <a:r>
              <a:rPr lang="en-US" sz="3200" dirty="0" smtClean="0">
                <a:solidFill>
                  <a:schemeClr val="accent6"/>
                </a:solidFill>
              </a:rPr>
              <a:t>ALTERNATE ENTRY</a:t>
            </a:r>
            <a:endParaRPr lang="en-US" sz="3200" dirty="0">
              <a:solidFill>
                <a:schemeClr val="accent6"/>
              </a:solidFill>
            </a:endParaRPr>
          </a:p>
        </p:txBody>
      </p:sp>
      <p:cxnSp>
        <p:nvCxnSpPr>
          <p:cNvPr id="10" name="Straight Arrow Connector 9"/>
          <p:cNvCxnSpPr>
            <a:stCxn id="7" idx="3"/>
            <a:endCxn id="8" idx="1"/>
          </p:cNvCxnSpPr>
          <p:nvPr/>
        </p:nvCxnSpPr>
        <p:spPr>
          <a:xfrm>
            <a:off x="2667000" y="5016788"/>
            <a:ext cx="2133337"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Effect transition="in" filter="fade">
                                      <p:cBhvr>
                                        <p:cTn id="31" dur="1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143000" y="228600"/>
            <a:ext cx="7772400" cy="1828800"/>
          </a:xfrm>
          <a:noFill/>
        </p:spPr>
        <p:txBody>
          <a:bodyPr/>
          <a:lstStyle/>
          <a:p>
            <a:pPr eaLnBrk="1" hangingPunct="1"/>
            <a:r>
              <a:rPr lang="en-US" sz="3600" dirty="0" smtClean="0">
                <a:solidFill>
                  <a:srgbClr val="0000FF"/>
                </a:solidFill>
              </a:rPr>
              <a:t>Alternate Entry Procedures : Confined Space, Simplified </a:t>
            </a:r>
            <a:r>
              <a:rPr lang="en-US" sz="3600" dirty="0" smtClean="0"/>
              <a:t/>
            </a:r>
            <a:br>
              <a:rPr lang="en-US" sz="3600" dirty="0" smtClean="0"/>
            </a:br>
            <a:endParaRPr lang="en-US" sz="3600" dirty="0" smtClean="0"/>
          </a:p>
        </p:txBody>
      </p:sp>
      <p:sp>
        <p:nvSpPr>
          <p:cNvPr id="654339" name="Rectangle 3"/>
          <p:cNvSpPr>
            <a:spLocks noGrp="1" noChangeArrowheads="1"/>
          </p:cNvSpPr>
          <p:nvPr>
            <p:ph type="body" idx="1"/>
          </p:nvPr>
        </p:nvSpPr>
        <p:spPr>
          <a:xfrm>
            <a:off x="1371600" y="1905000"/>
            <a:ext cx="7772400" cy="4267200"/>
          </a:xfrm>
          <a:noFill/>
        </p:spPr>
        <p:txBody>
          <a:bodyPr/>
          <a:lstStyle/>
          <a:p>
            <a:pPr eaLnBrk="1" hangingPunct="1">
              <a:lnSpc>
                <a:spcPct val="130000"/>
              </a:lnSpc>
            </a:pPr>
            <a:r>
              <a:rPr lang="en-US" dirty="0" smtClean="0">
                <a:solidFill>
                  <a:srgbClr val="FF0000"/>
                </a:solidFill>
              </a:rPr>
              <a:t>Only hazard is atmospheric </a:t>
            </a:r>
          </a:p>
          <a:p>
            <a:pPr eaLnBrk="1" hangingPunct="1">
              <a:lnSpc>
                <a:spcPct val="130000"/>
              </a:lnSpc>
            </a:pPr>
            <a:r>
              <a:rPr lang="en-US" dirty="0" smtClean="0">
                <a:solidFill>
                  <a:srgbClr val="FF0000"/>
                </a:solidFill>
              </a:rPr>
              <a:t>Continuous forced ventilation alone is sufficient to control atmospheric hazard</a:t>
            </a:r>
          </a:p>
          <a:p>
            <a:pPr eaLnBrk="1" hangingPunct="1">
              <a:lnSpc>
                <a:spcPct val="130000"/>
              </a:lnSpc>
            </a:pPr>
            <a:r>
              <a:rPr lang="en-US" dirty="0" smtClean="0">
                <a:solidFill>
                  <a:srgbClr val="FF0000"/>
                </a:solidFill>
              </a:rPr>
              <a:t>Data to support classification </a:t>
            </a:r>
          </a:p>
          <a:p>
            <a:pPr lvl="1" eaLnBrk="1" hangingPunct="1">
              <a:lnSpc>
                <a:spcPct val="130000"/>
              </a:lnSpc>
            </a:pPr>
            <a:r>
              <a:rPr lang="en-US" dirty="0" smtClean="0">
                <a:solidFill>
                  <a:srgbClr val="FF0000"/>
                </a:solidFill>
              </a:rPr>
              <a:t>Atmospheric monitoring</a:t>
            </a:r>
          </a:p>
          <a:p>
            <a:pPr eaLnBrk="1" hangingPunct="1">
              <a:lnSpc>
                <a:spcPct val="130000"/>
              </a:lnSpc>
            </a:pPr>
            <a:r>
              <a:rPr lang="en-US" dirty="0" smtClean="0">
                <a:solidFill>
                  <a:srgbClr val="FF0000"/>
                </a:solidFill>
              </a:rPr>
              <a:t>Training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654339">
                                            <p:txEl>
                                              <p:pRg st="0" end="0"/>
                                            </p:txEl>
                                          </p:spTgt>
                                        </p:tgtEl>
                                        <p:attrNameLst>
                                          <p:attrName>style.color</p:attrName>
                                        </p:attrNameLst>
                                      </p:cBhvr>
                                      <p:to>
                                        <a:schemeClr val="tx2"/>
                                      </p:to>
                                    </p:animClr>
                                  </p:childTnLst>
                                </p:cTn>
                              </p:par>
                              <p:par>
                                <p:cTn id="11" presetID="1" presetClass="entr" presetSubtype="0" fill="hold" nodeType="withEffect">
                                  <p:stCondLst>
                                    <p:cond delay="0"/>
                                  </p:stCondLst>
                                  <p:childTnLst>
                                    <p:set>
                                      <p:cBhvr>
                                        <p:cTn id="12" dur="1" fill="hold">
                                          <p:stCondLst>
                                            <p:cond delay="0"/>
                                          </p:stCondLst>
                                        </p:cTn>
                                        <p:tgtEl>
                                          <p:spTgt spid="65433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500" fill="hold"/>
                                        <p:tgtEl>
                                          <p:spTgt spid="654339">
                                            <p:txEl>
                                              <p:pRg st="1" end="1"/>
                                            </p:txEl>
                                          </p:spTgt>
                                        </p:tgtEl>
                                        <p:attrNameLst>
                                          <p:attrName>style.color</p:attrName>
                                        </p:attrNameLst>
                                      </p:cBhvr>
                                      <p:to>
                                        <a:schemeClr val="tx2"/>
                                      </p:to>
                                    </p:animClr>
                                  </p:childTnLst>
                                </p:cTn>
                              </p:par>
                              <p:par>
                                <p:cTn id="17" presetID="1" presetClass="entr" presetSubtype="0" fill="hold" nodeType="withEffect">
                                  <p:stCondLst>
                                    <p:cond delay="0"/>
                                  </p:stCondLst>
                                  <p:childTnLst>
                                    <p:set>
                                      <p:cBhvr>
                                        <p:cTn id="18" dur="1" fill="hold">
                                          <p:stCondLst>
                                            <p:cond delay="0"/>
                                          </p:stCondLst>
                                        </p:cTn>
                                        <p:tgtEl>
                                          <p:spTgt spid="65433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500" fill="hold"/>
                                        <p:tgtEl>
                                          <p:spTgt spid="654339">
                                            <p:txEl>
                                              <p:pRg st="2" end="2"/>
                                            </p:txEl>
                                          </p:spTgt>
                                        </p:tgtEl>
                                        <p:attrNameLst>
                                          <p:attrName>style.color</p:attrName>
                                        </p:attrNameLst>
                                      </p:cBhvr>
                                      <p:to>
                                        <a:schemeClr val="tx2"/>
                                      </p:to>
                                    </p:animClr>
                                  </p:childTnLst>
                                </p:cTn>
                              </p:par>
                              <p:par>
                                <p:cTn id="23" presetID="1" presetClass="entr" presetSubtype="0" fill="hold" nodeType="withEffect">
                                  <p:stCondLst>
                                    <p:cond delay="0"/>
                                  </p:stCondLst>
                                  <p:childTnLst>
                                    <p:set>
                                      <p:cBhvr>
                                        <p:cTn id="24" dur="1" fill="hold">
                                          <p:stCondLst>
                                            <p:cond delay="0"/>
                                          </p:stCondLst>
                                        </p:cTn>
                                        <p:tgtEl>
                                          <p:spTgt spid="65433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500" fill="hold"/>
                                        <p:tgtEl>
                                          <p:spTgt spid="654339">
                                            <p:txEl>
                                              <p:pRg st="3" end="3"/>
                                            </p:txEl>
                                          </p:spTgt>
                                        </p:tgtEl>
                                        <p:attrNameLst>
                                          <p:attrName>style.color</p:attrName>
                                        </p:attrNameLst>
                                      </p:cBhvr>
                                      <p:to>
                                        <a:schemeClr val="tx2"/>
                                      </p:to>
                                    </p:animClr>
                                  </p:childTnLst>
                                </p:cTn>
                              </p:par>
                              <p:par>
                                <p:cTn id="29" presetID="1" presetClass="entr" presetSubtype="0" fill="hold" nodeType="withEffect">
                                  <p:stCondLst>
                                    <p:cond delay="0"/>
                                  </p:stCondLst>
                                  <p:childTnLst>
                                    <p:set>
                                      <p:cBhvr>
                                        <p:cTn id="30" dur="1" fill="hold">
                                          <p:stCondLst>
                                            <p:cond delay="0"/>
                                          </p:stCondLst>
                                        </p:cTn>
                                        <p:tgtEl>
                                          <p:spTgt spid="6543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371600" y="0"/>
            <a:ext cx="7772400" cy="1447800"/>
          </a:xfrm>
          <a:noFill/>
        </p:spPr>
        <p:txBody>
          <a:bodyPr/>
          <a:lstStyle/>
          <a:p>
            <a:pPr eaLnBrk="1" hangingPunct="1"/>
            <a:r>
              <a:rPr lang="en-US" smtClean="0">
                <a:solidFill>
                  <a:srgbClr val="CC3300"/>
                </a:solidFill>
              </a:rPr>
              <a:t>   </a:t>
            </a:r>
          </a:p>
        </p:txBody>
      </p:sp>
      <p:sp>
        <p:nvSpPr>
          <p:cNvPr id="656387" name="Rectangle 3"/>
          <p:cNvSpPr>
            <a:spLocks noGrp="1" noChangeArrowheads="1"/>
          </p:cNvSpPr>
          <p:nvPr>
            <p:ph type="body" idx="1"/>
          </p:nvPr>
        </p:nvSpPr>
        <p:spPr>
          <a:xfrm>
            <a:off x="1371600" y="1905000"/>
            <a:ext cx="7772400" cy="4038600"/>
          </a:xfrm>
          <a:noFill/>
        </p:spPr>
        <p:txBody>
          <a:bodyPr/>
          <a:lstStyle/>
          <a:p>
            <a:pPr eaLnBrk="1" hangingPunct="1">
              <a:lnSpc>
                <a:spcPct val="130000"/>
              </a:lnSpc>
              <a:buFont typeface="Wingdings" pitchFamily="2" charset="2"/>
              <a:buNone/>
            </a:pPr>
            <a:r>
              <a:rPr lang="en-US" sz="4000" smtClean="0"/>
              <a:t>Alternate Entry Procedures</a:t>
            </a:r>
            <a:r>
              <a:rPr lang="en-US" smtClean="0"/>
              <a:t> Regulations don’t require:</a:t>
            </a:r>
            <a:endParaRPr lang="en-US" smtClean="0">
              <a:solidFill>
                <a:schemeClr val="tx2"/>
              </a:solidFill>
            </a:endParaRPr>
          </a:p>
          <a:p>
            <a:pPr lvl="1" eaLnBrk="1" hangingPunct="1">
              <a:lnSpc>
                <a:spcPct val="130000"/>
              </a:lnSpc>
            </a:pPr>
            <a:r>
              <a:rPr lang="en-US" smtClean="0">
                <a:solidFill>
                  <a:srgbClr val="FF3300"/>
                </a:solidFill>
              </a:rPr>
              <a:t>Permit system &amp; entry permit</a:t>
            </a:r>
          </a:p>
          <a:p>
            <a:pPr lvl="1" eaLnBrk="1" hangingPunct="1">
              <a:lnSpc>
                <a:spcPct val="130000"/>
              </a:lnSpc>
            </a:pPr>
            <a:r>
              <a:rPr lang="en-US" smtClean="0">
                <a:solidFill>
                  <a:srgbClr val="FF3300"/>
                </a:solidFill>
              </a:rPr>
              <a:t>Specified roles for  entrant, attendant, supervisor</a:t>
            </a:r>
          </a:p>
          <a:p>
            <a:pPr lvl="1" eaLnBrk="1" hangingPunct="1">
              <a:lnSpc>
                <a:spcPct val="130000"/>
              </a:lnSpc>
            </a:pPr>
            <a:r>
              <a:rPr lang="en-US" smtClean="0">
                <a:solidFill>
                  <a:srgbClr val="FF3300"/>
                </a:solidFill>
              </a:rPr>
              <a:t> Rescue and emergency services section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63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63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63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11-pipe vault"/>
          <p:cNvPicPr>
            <a:picLocks noChangeAspect="1" noChangeArrowheads="1"/>
          </p:cNvPicPr>
          <p:nvPr/>
        </p:nvPicPr>
        <p:blipFill>
          <a:blip r:embed="rId3" cstate="print"/>
          <a:srcRect/>
          <a:stretch>
            <a:fillRect/>
          </a:stretch>
        </p:blipFill>
        <p:spPr bwMode="auto">
          <a:xfrm>
            <a:off x="2309813" y="0"/>
            <a:ext cx="4548187" cy="67071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371600" y="0"/>
            <a:ext cx="7772400" cy="1447800"/>
          </a:xfrm>
          <a:noFill/>
        </p:spPr>
        <p:txBody>
          <a:bodyPr/>
          <a:lstStyle/>
          <a:p>
            <a:pPr eaLnBrk="1" hangingPunct="1"/>
            <a:r>
              <a:rPr lang="en-US" dirty="0" smtClean="0">
                <a:solidFill>
                  <a:srgbClr val="CC3300"/>
                </a:solidFill>
              </a:rPr>
              <a:t>   </a:t>
            </a:r>
          </a:p>
        </p:txBody>
      </p:sp>
      <p:sp>
        <p:nvSpPr>
          <p:cNvPr id="658435" name="Rectangle 3"/>
          <p:cNvSpPr>
            <a:spLocks noGrp="1" noChangeArrowheads="1"/>
          </p:cNvSpPr>
          <p:nvPr>
            <p:ph type="body" idx="1"/>
          </p:nvPr>
        </p:nvSpPr>
        <p:spPr>
          <a:xfrm>
            <a:off x="1371600" y="1905000"/>
            <a:ext cx="7772400" cy="4038600"/>
          </a:xfrm>
          <a:noFill/>
        </p:spPr>
        <p:txBody>
          <a:bodyPr/>
          <a:lstStyle/>
          <a:p>
            <a:pPr eaLnBrk="1" hangingPunct="1">
              <a:lnSpc>
                <a:spcPct val="130000"/>
              </a:lnSpc>
              <a:buFont typeface="Wingdings" pitchFamily="2" charset="2"/>
              <a:buNone/>
            </a:pPr>
            <a:r>
              <a:rPr lang="en-US" dirty="0" smtClean="0">
                <a:solidFill>
                  <a:schemeClr val="tx2"/>
                </a:solidFill>
              </a:rPr>
              <a:t>Use common-sense versions of these:</a:t>
            </a:r>
            <a:endParaRPr lang="en-US" sz="2400" dirty="0" smtClean="0">
              <a:solidFill>
                <a:schemeClr val="tx2"/>
              </a:solidFill>
            </a:endParaRPr>
          </a:p>
          <a:p>
            <a:pPr lvl="1" eaLnBrk="1" hangingPunct="1">
              <a:lnSpc>
                <a:spcPct val="130000"/>
              </a:lnSpc>
            </a:pPr>
            <a:r>
              <a:rPr lang="en-US" dirty="0" smtClean="0">
                <a:solidFill>
                  <a:srgbClr val="FF3300"/>
                </a:solidFill>
              </a:rPr>
              <a:t>Permit system &amp; entry permit</a:t>
            </a:r>
          </a:p>
          <a:p>
            <a:pPr lvl="1" eaLnBrk="1" hangingPunct="1">
              <a:lnSpc>
                <a:spcPct val="130000"/>
              </a:lnSpc>
            </a:pPr>
            <a:r>
              <a:rPr lang="en-US" dirty="0" smtClean="0">
                <a:solidFill>
                  <a:srgbClr val="FF3300"/>
                </a:solidFill>
              </a:rPr>
              <a:t>Specified roles for entrant, attendant, supervisor</a:t>
            </a:r>
          </a:p>
          <a:p>
            <a:pPr lvl="1" eaLnBrk="1" hangingPunct="1">
              <a:lnSpc>
                <a:spcPct val="130000"/>
              </a:lnSpc>
            </a:pPr>
            <a:r>
              <a:rPr lang="en-US" dirty="0" smtClean="0">
                <a:solidFill>
                  <a:srgbClr val="FF3300"/>
                </a:solidFill>
              </a:rPr>
              <a:t>Rescue and emergency services</a:t>
            </a:r>
          </a:p>
        </p:txBody>
      </p:sp>
      <p:sp>
        <p:nvSpPr>
          <p:cNvPr id="658436" name="Text Box 4"/>
          <p:cNvSpPr txBox="1">
            <a:spLocks noChangeArrowheads="1"/>
          </p:cNvSpPr>
          <p:nvPr/>
        </p:nvSpPr>
        <p:spPr bwMode="auto">
          <a:xfrm>
            <a:off x="2971800" y="2743200"/>
            <a:ext cx="2394886" cy="462307"/>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2400" dirty="0">
                <a:solidFill>
                  <a:srgbClr val="CC3300"/>
                </a:solidFill>
              </a:rPr>
              <a:t>Simple checklist</a:t>
            </a:r>
            <a:endParaRPr lang="en-US" dirty="0">
              <a:solidFill>
                <a:srgbClr val="CC3300"/>
              </a:solidFill>
            </a:endParaRPr>
          </a:p>
        </p:txBody>
      </p:sp>
      <p:sp>
        <p:nvSpPr>
          <p:cNvPr id="658437" name="Text Box 5"/>
          <p:cNvSpPr txBox="1">
            <a:spLocks noChangeArrowheads="1"/>
          </p:cNvSpPr>
          <p:nvPr/>
        </p:nvSpPr>
        <p:spPr bwMode="auto">
          <a:xfrm>
            <a:off x="3048000" y="3276600"/>
            <a:ext cx="1503617" cy="462307"/>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2400" dirty="0">
                <a:solidFill>
                  <a:srgbClr val="CC3300"/>
                </a:solidFill>
              </a:rPr>
              <a:t>Attendant</a:t>
            </a:r>
            <a:endParaRPr lang="en-US" dirty="0">
              <a:solidFill>
                <a:srgbClr val="CC3300"/>
              </a:solidFill>
            </a:endParaRPr>
          </a:p>
        </p:txBody>
      </p:sp>
      <p:sp>
        <p:nvSpPr>
          <p:cNvPr id="658438" name="Text Box 6"/>
          <p:cNvSpPr txBox="1">
            <a:spLocks noChangeArrowheads="1"/>
          </p:cNvSpPr>
          <p:nvPr/>
        </p:nvSpPr>
        <p:spPr bwMode="auto">
          <a:xfrm>
            <a:off x="2133600" y="4876800"/>
            <a:ext cx="4090863" cy="462307"/>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2400" dirty="0">
                <a:solidFill>
                  <a:srgbClr val="CC3300"/>
                </a:solidFill>
              </a:rPr>
              <a:t>Good training on procedures</a:t>
            </a:r>
            <a:endParaRPr lang="en-US" dirty="0">
              <a:solidFill>
                <a:srgbClr val="CC3300"/>
              </a:solidFill>
            </a:endParaRPr>
          </a:p>
        </p:txBody>
      </p:sp>
      <p:sp>
        <p:nvSpPr>
          <p:cNvPr id="658439" name="Text Box 7"/>
          <p:cNvSpPr txBox="1">
            <a:spLocks noChangeArrowheads="1"/>
          </p:cNvSpPr>
          <p:nvPr/>
        </p:nvSpPr>
        <p:spPr bwMode="auto">
          <a:xfrm>
            <a:off x="2667000" y="3810000"/>
            <a:ext cx="3410164" cy="462307"/>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2400" dirty="0">
                <a:solidFill>
                  <a:srgbClr val="CC3300"/>
                </a:solidFill>
              </a:rPr>
              <a:t>Your own rescue set-up</a:t>
            </a:r>
            <a:endParaRPr lang="en-US" dirty="0">
              <a:solidFill>
                <a:srgbClr val="CC33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84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xit" presetSubtype="0" fill="hold" nodeType="clickEffect">
                                  <p:stCondLst>
                                    <p:cond delay="0"/>
                                  </p:stCondLst>
                                  <p:childTnLst>
                                    <p:anim calcmode="lin" valueType="num">
                                      <p:cBhvr>
                                        <p:cTn id="10" dur="1000"/>
                                        <p:tgtEl>
                                          <p:spTgt spid="658435">
                                            <p:txEl>
                                              <p:pRg st="1" end="1"/>
                                            </p:txEl>
                                          </p:spTgt>
                                        </p:tgtEl>
                                        <p:attrNameLst>
                                          <p:attrName>ppt_w</p:attrName>
                                        </p:attrNameLst>
                                      </p:cBhvr>
                                      <p:tavLst>
                                        <p:tav tm="0">
                                          <p:val>
                                            <p:strVal val="ppt_w"/>
                                          </p:val>
                                        </p:tav>
                                        <p:tav tm="100000">
                                          <p:val>
                                            <p:strVal val="ppt_w*0.70"/>
                                          </p:val>
                                        </p:tav>
                                      </p:tavLst>
                                    </p:anim>
                                    <p:anim calcmode="lin" valueType="num">
                                      <p:cBhvr>
                                        <p:cTn id="11" dur="1000"/>
                                        <p:tgtEl>
                                          <p:spTgt spid="658435">
                                            <p:txEl>
                                              <p:pRg st="1" end="1"/>
                                            </p:txEl>
                                          </p:spTgt>
                                        </p:tgtEl>
                                        <p:attrNameLst>
                                          <p:attrName>ppt_h</p:attrName>
                                        </p:attrNameLst>
                                      </p:cBhvr>
                                      <p:tavLst>
                                        <p:tav tm="0">
                                          <p:val>
                                            <p:strVal val="ppt_h"/>
                                          </p:val>
                                        </p:tav>
                                        <p:tav tm="100000">
                                          <p:val>
                                            <p:strVal val="ppt_h"/>
                                          </p:val>
                                        </p:tav>
                                      </p:tavLst>
                                    </p:anim>
                                    <p:animEffect transition="out" filter="fade">
                                      <p:cBhvr>
                                        <p:cTn id="12" dur="1000"/>
                                        <p:tgtEl>
                                          <p:spTgt spid="658435">
                                            <p:txEl>
                                              <p:pRg st="1" end="1"/>
                                            </p:txEl>
                                          </p:spTgt>
                                        </p:tgtEl>
                                      </p:cBhvr>
                                    </p:animEffect>
                                    <p:set>
                                      <p:cBhvr>
                                        <p:cTn id="13" dur="1" fill="hold">
                                          <p:stCondLst>
                                            <p:cond delay="999"/>
                                          </p:stCondLst>
                                        </p:cTn>
                                        <p:tgtEl>
                                          <p:spTgt spid="658435">
                                            <p:txEl>
                                              <p:pRg st="1" end="1"/>
                                            </p:txEl>
                                          </p:spTgt>
                                        </p:tgtEl>
                                        <p:attrNameLst>
                                          <p:attrName>style.visibility</p:attrName>
                                        </p:attrNameLst>
                                      </p:cBhvr>
                                      <p:to>
                                        <p:strVal val="hidden"/>
                                      </p:to>
                                    </p:set>
                                  </p:childTnLst>
                                </p:cTn>
                              </p:par>
                              <p:par>
                                <p:cTn id="14" presetID="55" presetClass="entr" presetSubtype="0" fill="hold" grpId="0" nodeType="withEffect">
                                  <p:stCondLst>
                                    <p:cond delay="0"/>
                                  </p:stCondLst>
                                  <p:childTnLst>
                                    <p:set>
                                      <p:cBhvr>
                                        <p:cTn id="15" dur="1" fill="hold">
                                          <p:stCondLst>
                                            <p:cond delay="0"/>
                                          </p:stCondLst>
                                        </p:cTn>
                                        <p:tgtEl>
                                          <p:spTgt spid="658436"/>
                                        </p:tgtEl>
                                        <p:attrNameLst>
                                          <p:attrName>style.visibility</p:attrName>
                                        </p:attrNameLst>
                                      </p:cBhvr>
                                      <p:to>
                                        <p:strVal val="visible"/>
                                      </p:to>
                                    </p:set>
                                    <p:anim calcmode="lin" valueType="num">
                                      <p:cBhvr>
                                        <p:cTn id="16" dur="1000" fill="hold"/>
                                        <p:tgtEl>
                                          <p:spTgt spid="658436"/>
                                        </p:tgtEl>
                                        <p:attrNameLst>
                                          <p:attrName>ppt_w</p:attrName>
                                        </p:attrNameLst>
                                      </p:cBhvr>
                                      <p:tavLst>
                                        <p:tav tm="0">
                                          <p:val>
                                            <p:strVal val="#ppt_w*0.70"/>
                                          </p:val>
                                        </p:tav>
                                        <p:tav tm="100000">
                                          <p:val>
                                            <p:strVal val="#ppt_w"/>
                                          </p:val>
                                        </p:tav>
                                      </p:tavLst>
                                    </p:anim>
                                    <p:anim calcmode="lin" valueType="num">
                                      <p:cBhvr>
                                        <p:cTn id="17" dur="1000" fill="hold"/>
                                        <p:tgtEl>
                                          <p:spTgt spid="658436"/>
                                        </p:tgtEl>
                                        <p:attrNameLst>
                                          <p:attrName>ppt_h</p:attrName>
                                        </p:attrNameLst>
                                      </p:cBhvr>
                                      <p:tavLst>
                                        <p:tav tm="0">
                                          <p:val>
                                            <p:strVal val="#ppt_h"/>
                                          </p:val>
                                        </p:tav>
                                        <p:tav tm="100000">
                                          <p:val>
                                            <p:strVal val="#ppt_h"/>
                                          </p:val>
                                        </p:tav>
                                      </p:tavLst>
                                    </p:anim>
                                    <p:animEffect transition="in" filter="fade">
                                      <p:cBhvr>
                                        <p:cTn id="18" dur="1000"/>
                                        <p:tgtEl>
                                          <p:spTgt spid="6584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843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5" presetClass="exit" presetSubtype="0" fill="hold" nodeType="clickEffect">
                                  <p:stCondLst>
                                    <p:cond delay="0"/>
                                  </p:stCondLst>
                                  <p:childTnLst>
                                    <p:anim calcmode="lin" valueType="num">
                                      <p:cBhvr>
                                        <p:cTn id="26" dur="1000"/>
                                        <p:tgtEl>
                                          <p:spTgt spid="658435">
                                            <p:txEl>
                                              <p:pRg st="2" end="2"/>
                                            </p:txEl>
                                          </p:spTgt>
                                        </p:tgtEl>
                                        <p:attrNameLst>
                                          <p:attrName>ppt_w</p:attrName>
                                        </p:attrNameLst>
                                      </p:cBhvr>
                                      <p:tavLst>
                                        <p:tav tm="0">
                                          <p:val>
                                            <p:strVal val="ppt_w"/>
                                          </p:val>
                                        </p:tav>
                                        <p:tav tm="100000">
                                          <p:val>
                                            <p:strVal val="ppt_w*0.70"/>
                                          </p:val>
                                        </p:tav>
                                      </p:tavLst>
                                    </p:anim>
                                    <p:anim calcmode="lin" valueType="num">
                                      <p:cBhvr>
                                        <p:cTn id="27" dur="1000"/>
                                        <p:tgtEl>
                                          <p:spTgt spid="658435">
                                            <p:txEl>
                                              <p:pRg st="2" end="2"/>
                                            </p:txEl>
                                          </p:spTgt>
                                        </p:tgtEl>
                                        <p:attrNameLst>
                                          <p:attrName>ppt_h</p:attrName>
                                        </p:attrNameLst>
                                      </p:cBhvr>
                                      <p:tavLst>
                                        <p:tav tm="0">
                                          <p:val>
                                            <p:strVal val="ppt_h"/>
                                          </p:val>
                                        </p:tav>
                                        <p:tav tm="100000">
                                          <p:val>
                                            <p:strVal val="ppt_h"/>
                                          </p:val>
                                        </p:tav>
                                      </p:tavLst>
                                    </p:anim>
                                    <p:animEffect transition="out" filter="fade">
                                      <p:cBhvr>
                                        <p:cTn id="28" dur="1000"/>
                                        <p:tgtEl>
                                          <p:spTgt spid="658435">
                                            <p:txEl>
                                              <p:pRg st="2" end="2"/>
                                            </p:txEl>
                                          </p:spTgt>
                                        </p:tgtEl>
                                      </p:cBhvr>
                                    </p:animEffect>
                                    <p:set>
                                      <p:cBhvr>
                                        <p:cTn id="29" dur="1" fill="hold">
                                          <p:stCondLst>
                                            <p:cond delay="999"/>
                                          </p:stCondLst>
                                        </p:cTn>
                                        <p:tgtEl>
                                          <p:spTgt spid="658435">
                                            <p:txEl>
                                              <p:pRg st="2" end="2"/>
                                            </p:txEl>
                                          </p:spTgt>
                                        </p:tgtEl>
                                        <p:attrNameLst>
                                          <p:attrName>style.visibility</p:attrName>
                                        </p:attrNameLst>
                                      </p:cBhvr>
                                      <p:to>
                                        <p:strVal val="hidden"/>
                                      </p:to>
                                    </p:set>
                                  </p:childTnLst>
                                </p:cTn>
                              </p:par>
                              <p:par>
                                <p:cTn id="30" presetID="55" presetClass="entr" presetSubtype="0" fill="hold" grpId="0" nodeType="withEffect">
                                  <p:stCondLst>
                                    <p:cond delay="0"/>
                                  </p:stCondLst>
                                  <p:childTnLst>
                                    <p:set>
                                      <p:cBhvr>
                                        <p:cTn id="31" dur="1" fill="hold">
                                          <p:stCondLst>
                                            <p:cond delay="0"/>
                                          </p:stCondLst>
                                        </p:cTn>
                                        <p:tgtEl>
                                          <p:spTgt spid="658437"/>
                                        </p:tgtEl>
                                        <p:attrNameLst>
                                          <p:attrName>style.visibility</p:attrName>
                                        </p:attrNameLst>
                                      </p:cBhvr>
                                      <p:to>
                                        <p:strVal val="visible"/>
                                      </p:to>
                                    </p:set>
                                    <p:anim calcmode="lin" valueType="num">
                                      <p:cBhvr>
                                        <p:cTn id="32" dur="1000" fill="hold"/>
                                        <p:tgtEl>
                                          <p:spTgt spid="658437"/>
                                        </p:tgtEl>
                                        <p:attrNameLst>
                                          <p:attrName>ppt_w</p:attrName>
                                        </p:attrNameLst>
                                      </p:cBhvr>
                                      <p:tavLst>
                                        <p:tav tm="0">
                                          <p:val>
                                            <p:strVal val="#ppt_w*0.70"/>
                                          </p:val>
                                        </p:tav>
                                        <p:tav tm="100000">
                                          <p:val>
                                            <p:strVal val="#ppt_w"/>
                                          </p:val>
                                        </p:tav>
                                      </p:tavLst>
                                    </p:anim>
                                    <p:anim calcmode="lin" valueType="num">
                                      <p:cBhvr>
                                        <p:cTn id="33" dur="1000" fill="hold"/>
                                        <p:tgtEl>
                                          <p:spTgt spid="658437"/>
                                        </p:tgtEl>
                                        <p:attrNameLst>
                                          <p:attrName>ppt_h</p:attrName>
                                        </p:attrNameLst>
                                      </p:cBhvr>
                                      <p:tavLst>
                                        <p:tav tm="0">
                                          <p:val>
                                            <p:strVal val="#ppt_h"/>
                                          </p:val>
                                        </p:tav>
                                        <p:tav tm="100000">
                                          <p:val>
                                            <p:strVal val="#ppt_h"/>
                                          </p:val>
                                        </p:tav>
                                      </p:tavLst>
                                    </p:anim>
                                    <p:animEffect transition="in" filter="fade">
                                      <p:cBhvr>
                                        <p:cTn id="34" dur="1000"/>
                                        <p:tgtEl>
                                          <p:spTgt spid="65843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5843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xit" presetSubtype="0" fill="hold" nodeType="clickEffect">
                                  <p:stCondLst>
                                    <p:cond delay="0"/>
                                  </p:stCondLst>
                                  <p:childTnLst>
                                    <p:anim calcmode="lin" valueType="num">
                                      <p:cBhvr>
                                        <p:cTn id="42" dur="1000"/>
                                        <p:tgtEl>
                                          <p:spTgt spid="658435">
                                            <p:txEl>
                                              <p:pRg st="3" end="3"/>
                                            </p:txEl>
                                          </p:spTgt>
                                        </p:tgtEl>
                                        <p:attrNameLst>
                                          <p:attrName>ppt_w</p:attrName>
                                        </p:attrNameLst>
                                      </p:cBhvr>
                                      <p:tavLst>
                                        <p:tav tm="0">
                                          <p:val>
                                            <p:strVal val="ppt_w"/>
                                          </p:val>
                                        </p:tav>
                                        <p:tav tm="100000">
                                          <p:val>
                                            <p:strVal val="ppt_w*0.70"/>
                                          </p:val>
                                        </p:tav>
                                      </p:tavLst>
                                    </p:anim>
                                    <p:anim calcmode="lin" valueType="num">
                                      <p:cBhvr>
                                        <p:cTn id="43" dur="1000"/>
                                        <p:tgtEl>
                                          <p:spTgt spid="658435">
                                            <p:txEl>
                                              <p:pRg st="3" end="3"/>
                                            </p:txEl>
                                          </p:spTgt>
                                        </p:tgtEl>
                                        <p:attrNameLst>
                                          <p:attrName>ppt_h</p:attrName>
                                        </p:attrNameLst>
                                      </p:cBhvr>
                                      <p:tavLst>
                                        <p:tav tm="0">
                                          <p:val>
                                            <p:strVal val="ppt_h"/>
                                          </p:val>
                                        </p:tav>
                                        <p:tav tm="100000">
                                          <p:val>
                                            <p:strVal val="ppt_h"/>
                                          </p:val>
                                        </p:tav>
                                      </p:tavLst>
                                    </p:anim>
                                    <p:animEffect transition="out" filter="fade">
                                      <p:cBhvr>
                                        <p:cTn id="44" dur="1000"/>
                                        <p:tgtEl>
                                          <p:spTgt spid="658435">
                                            <p:txEl>
                                              <p:pRg st="3" end="3"/>
                                            </p:txEl>
                                          </p:spTgt>
                                        </p:tgtEl>
                                      </p:cBhvr>
                                    </p:animEffect>
                                    <p:set>
                                      <p:cBhvr>
                                        <p:cTn id="45" dur="1" fill="hold">
                                          <p:stCondLst>
                                            <p:cond delay="999"/>
                                          </p:stCondLst>
                                        </p:cTn>
                                        <p:tgtEl>
                                          <p:spTgt spid="658435">
                                            <p:txEl>
                                              <p:pRg st="3" end="3"/>
                                            </p:txEl>
                                          </p:spTgt>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658439">
                                            <p:txEl>
                                              <p:pRg st="0" end="0"/>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658438"/>
                                        </p:tgtEl>
                                        <p:attrNameLst>
                                          <p:attrName>style.visibility</p:attrName>
                                        </p:attrNameLst>
                                      </p:cBhvr>
                                      <p:to>
                                        <p:strVal val="visible"/>
                                      </p:to>
                                    </p:set>
                                    <p:anim calcmode="lin" valueType="num">
                                      <p:cBhvr>
                                        <p:cTn id="52" dur="1000" fill="hold"/>
                                        <p:tgtEl>
                                          <p:spTgt spid="658438"/>
                                        </p:tgtEl>
                                        <p:attrNameLst>
                                          <p:attrName>ppt_w</p:attrName>
                                        </p:attrNameLst>
                                      </p:cBhvr>
                                      <p:tavLst>
                                        <p:tav tm="0">
                                          <p:val>
                                            <p:strVal val="#ppt_w*0.70"/>
                                          </p:val>
                                        </p:tav>
                                        <p:tav tm="100000">
                                          <p:val>
                                            <p:strVal val="#ppt_w"/>
                                          </p:val>
                                        </p:tav>
                                      </p:tavLst>
                                    </p:anim>
                                    <p:anim calcmode="lin" valueType="num">
                                      <p:cBhvr>
                                        <p:cTn id="53" dur="1000" fill="hold"/>
                                        <p:tgtEl>
                                          <p:spTgt spid="658438"/>
                                        </p:tgtEl>
                                        <p:attrNameLst>
                                          <p:attrName>ppt_h</p:attrName>
                                        </p:attrNameLst>
                                      </p:cBhvr>
                                      <p:tavLst>
                                        <p:tav tm="0">
                                          <p:val>
                                            <p:strVal val="#ppt_h"/>
                                          </p:val>
                                        </p:tav>
                                        <p:tav tm="100000">
                                          <p:val>
                                            <p:strVal val="#ppt_h"/>
                                          </p:val>
                                        </p:tav>
                                      </p:tavLst>
                                    </p:anim>
                                    <p:animEffect transition="in" filter="fade">
                                      <p:cBhvr>
                                        <p:cTn id="54"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6" grpId="0"/>
      <p:bldP spid="658437" grpId="0"/>
      <p:bldP spid="658438"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746125" y="457200"/>
            <a:ext cx="6635750" cy="696913"/>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3600"/>
              <a:t>Hazardous Atmosphere Controls</a:t>
            </a:r>
          </a:p>
        </p:txBody>
      </p:sp>
      <p:sp>
        <p:nvSpPr>
          <p:cNvPr id="339971" name="Text Box 3"/>
          <p:cNvSpPr txBox="1">
            <a:spLocks noChangeArrowheads="1"/>
          </p:cNvSpPr>
          <p:nvPr/>
        </p:nvSpPr>
        <p:spPr bwMode="auto">
          <a:xfrm>
            <a:off x="593725" y="2012950"/>
            <a:ext cx="1765300" cy="561975"/>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a:solidFill>
                  <a:srgbClr val="FF9900"/>
                </a:solidFill>
              </a:rPr>
              <a:t>1. monitor</a:t>
            </a:r>
          </a:p>
        </p:txBody>
      </p:sp>
      <p:sp>
        <p:nvSpPr>
          <p:cNvPr id="339972" name="Text Box 4"/>
          <p:cNvSpPr txBox="1">
            <a:spLocks noChangeArrowheads="1"/>
          </p:cNvSpPr>
          <p:nvPr/>
        </p:nvSpPr>
        <p:spPr bwMode="auto">
          <a:xfrm>
            <a:off x="517525" y="3003550"/>
            <a:ext cx="1843088" cy="561975"/>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a:solidFill>
                  <a:srgbClr val="FF9900"/>
                </a:solidFill>
              </a:rPr>
              <a:t>2. ventilate</a:t>
            </a:r>
          </a:p>
        </p:txBody>
      </p:sp>
      <p:sp>
        <p:nvSpPr>
          <p:cNvPr id="339973" name="Text Box 5"/>
          <p:cNvSpPr txBox="1">
            <a:spLocks noChangeArrowheads="1"/>
          </p:cNvSpPr>
          <p:nvPr/>
        </p:nvSpPr>
        <p:spPr bwMode="auto">
          <a:xfrm>
            <a:off x="1905000" y="3810000"/>
            <a:ext cx="2170113" cy="628650"/>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3200">
                <a:solidFill>
                  <a:srgbClr val="FF9900"/>
                </a:solidFill>
              </a:rPr>
              <a:t>3. Ventilate</a:t>
            </a:r>
          </a:p>
        </p:txBody>
      </p:sp>
      <p:sp>
        <p:nvSpPr>
          <p:cNvPr id="339974" name="Text Box 6"/>
          <p:cNvSpPr txBox="1">
            <a:spLocks noChangeArrowheads="1"/>
          </p:cNvSpPr>
          <p:nvPr/>
        </p:nvSpPr>
        <p:spPr bwMode="auto">
          <a:xfrm>
            <a:off x="4114800" y="4648200"/>
            <a:ext cx="3333750" cy="696913"/>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3600">
                <a:solidFill>
                  <a:srgbClr val="FF3300"/>
                </a:solidFill>
              </a:rPr>
              <a:t>4. VENTILATE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99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9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99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9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1" grpId="0"/>
      <p:bldP spid="339972" grpId="0"/>
      <p:bldP spid="339973" grpId="0"/>
      <p:bldP spid="339974"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noFill/>
        </p:spPr>
        <p:txBody>
          <a:bodyPr lIns="90488" tIns="44450" rIns="90488" bIns="44450"/>
          <a:lstStyle/>
          <a:p>
            <a:pPr eaLnBrk="1" hangingPunct="1">
              <a:lnSpc>
                <a:spcPct val="90000"/>
              </a:lnSpc>
            </a:pPr>
            <a:r>
              <a:rPr lang="en-US" smtClean="0"/>
              <a:t>NIOSH  Statistics</a:t>
            </a:r>
          </a:p>
        </p:txBody>
      </p:sp>
      <p:sp>
        <p:nvSpPr>
          <p:cNvPr id="132099" name="Rectangle 3"/>
          <p:cNvSpPr>
            <a:spLocks noGrp="1" noChangeArrowheads="1"/>
          </p:cNvSpPr>
          <p:nvPr>
            <p:ph type="body" idx="1"/>
          </p:nvPr>
        </p:nvSpPr>
        <p:spPr>
          <a:xfrm>
            <a:off x="457200" y="1371600"/>
            <a:ext cx="8305800" cy="5105400"/>
          </a:xfrm>
          <a:noFill/>
        </p:spPr>
        <p:txBody>
          <a:bodyPr lIns="90488" tIns="44450" rIns="90488" bIns="44450"/>
          <a:lstStyle/>
          <a:p>
            <a:pPr eaLnBrk="1" hangingPunct="1">
              <a:lnSpc>
                <a:spcPct val="90000"/>
              </a:lnSpc>
              <a:buFont typeface="Wingdings" pitchFamily="2" charset="2"/>
              <a:buNone/>
            </a:pPr>
            <a:r>
              <a:rPr lang="en-US" sz="4400" dirty="0" smtClean="0"/>
              <a:t>Confined space deaths:</a:t>
            </a:r>
          </a:p>
          <a:p>
            <a:pPr eaLnBrk="1" hangingPunct="1">
              <a:lnSpc>
                <a:spcPct val="90000"/>
              </a:lnSpc>
            </a:pPr>
            <a:r>
              <a:rPr lang="en-US" dirty="0" smtClean="0"/>
              <a:t>33% had the title of supervisor</a:t>
            </a:r>
          </a:p>
          <a:p>
            <a:pPr eaLnBrk="1" hangingPunct="1">
              <a:lnSpc>
                <a:spcPct val="90000"/>
              </a:lnSpc>
            </a:pPr>
            <a:r>
              <a:rPr lang="en-US" dirty="0" smtClean="0"/>
              <a:t>60% involved would be rescuer</a:t>
            </a:r>
          </a:p>
          <a:p>
            <a:pPr eaLnBrk="1" hangingPunct="1">
              <a:lnSpc>
                <a:spcPct val="90000"/>
              </a:lnSpc>
            </a:pPr>
            <a:r>
              <a:rPr lang="en-US" dirty="0" smtClean="0"/>
              <a:t>64% entry was unnecessary</a:t>
            </a:r>
          </a:p>
          <a:p>
            <a:pPr eaLnBrk="1" hangingPunct="1">
              <a:lnSpc>
                <a:spcPct val="90000"/>
              </a:lnSpc>
            </a:pPr>
            <a:r>
              <a:rPr lang="en-US" dirty="0" smtClean="0"/>
              <a:t>66% involved in water, wastewater treatment, or sewer construction</a:t>
            </a:r>
          </a:p>
          <a:p>
            <a:pPr eaLnBrk="1" hangingPunct="1">
              <a:lnSpc>
                <a:spcPct val="90000"/>
              </a:lnSpc>
            </a:pPr>
            <a:r>
              <a:rPr lang="en-US" dirty="0" smtClean="0"/>
              <a:t>78% had oxygen deficient atmosphere</a:t>
            </a:r>
          </a:p>
          <a:p>
            <a:pPr eaLnBrk="1" hangingPunct="1">
              <a:lnSpc>
                <a:spcPct val="90000"/>
              </a:lnSpc>
            </a:pPr>
            <a:r>
              <a:rPr lang="en-US" dirty="0" smtClean="0"/>
              <a:t>95% were untrained</a:t>
            </a:r>
          </a:p>
          <a:p>
            <a:pPr eaLnBrk="1" hangingPunct="1">
              <a:lnSpc>
                <a:spcPct val="90000"/>
              </a:lnSpc>
            </a:pPr>
            <a:r>
              <a:rPr lang="en-US" dirty="0" smtClean="0">
                <a:solidFill>
                  <a:srgbClr val="FF3300"/>
                </a:solidFill>
              </a:rPr>
              <a:t>100% had no ventilation</a:t>
            </a:r>
          </a:p>
          <a:p>
            <a:pPr eaLnBrk="1" hangingPunct="1">
              <a:lnSpc>
                <a:spcPct val="90000"/>
              </a:lnSpc>
            </a:pPr>
            <a:r>
              <a:rPr lang="en-US" dirty="0" smtClean="0"/>
              <a:t>100% had no test equipment</a:t>
            </a:r>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noFill/>
        </p:spPr>
        <p:txBody>
          <a:bodyPr lIns="90488" tIns="44450" rIns="90488" bIns="44450"/>
          <a:lstStyle/>
          <a:p>
            <a:pPr algn="ctr" eaLnBrk="1" hangingPunct="1"/>
            <a:r>
              <a:rPr lang="en-US" dirty="0" smtClean="0"/>
              <a:t>Ventilation</a:t>
            </a:r>
          </a:p>
        </p:txBody>
      </p:sp>
      <p:sp>
        <p:nvSpPr>
          <p:cNvPr id="141315" name="Rectangle 3"/>
          <p:cNvSpPr>
            <a:spLocks noGrp="1" noChangeArrowheads="1"/>
          </p:cNvSpPr>
          <p:nvPr>
            <p:ph type="body" idx="1"/>
          </p:nvPr>
        </p:nvSpPr>
        <p:spPr>
          <a:xfrm>
            <a:off x="838200" y="1325563"/>
            <a:ext cx="7848600" cy="3398837"/>
          </a:xfrm>
          <a:noFill/>
        </p:spPr>
        <p:txBody>
          <a:bodyPr lIns="90488" tIns="44450" rIns="90488" bIns="44450"/>
          <a:lstStyle/>
          <a:p>
            <a:pPr eaLnBrk="1" hangingPunct="1">
              <a:buFontTx/>
              <a:buChar char="•"/>
            </a:pPr>
            <a:r>
              <a:rPr lang="en-US" dirty="0" smtClean="0"/>
              <a:t>First option to correct atmospheric hazards</a:t>
            </a:r>
          </a:p>
          <a:p>
            <a:pPr eaLnBrk="1" hangingPunct="1">
              <a:buFontTx/>
              <a:buChar char="•"/>
            </a:pPr>
            <a:r>
              <a:rPr lang="en-US" dirty="0" smtClean="0"/>
              <a:t>Need to use enough ventilation to control hazards</a:t>
            </a:r>
          </a:p>
          <a:p>
            <a:pPr eaLnBrk="1" hangingPunct="1">
              <a:buFontTx/>
              <a:buChar char="•"/>
            </a:pPr>
            <a:r>
              <a:rPr lang="en-US" dirty="0" smtClean="0">
                <a:solidFill>
                  <a:srgbClr val="7030A0"/>
                </a:solidFill>
              </a:rPr>
              <a:t>Air intake in a safe location to draw fresh air only </a:t>
            </a:r>
          </a:p>
          <a:p>
            <a:pPr eaLnBrk="1" hangingPunct="1">
              <a:buFontTx/>
              <a:buChar char="•"/>
            </a:pPr>
            <a:r>
              <a:rPr lang="en-US" dirty="0" smtClean="0">
                <a:solidFill>
                  <a:srgbClr val="FF0000"/>
                </a:solidFill>
              </a:rPr>
              <a:t>Continuous ventilation required.</a:t>
            </a:r>
          </a:p>
          <a:p>
            <a:pPr eaLnBrk="1" hangingPunct="1">
              <a:buFontTx/>
              <a:buChar char="•"/>
            </a:pPr>
            <a:r>
              <a:rPr lang="en-US" dirty="0" smtClean="0">
                <a:solidFill>
                  <a:srgbClr val="0000FF"/>
                </a:solidFill>
              </a:rPr>
              <a:t>Test air in space during entry.</a:t>
            </a:r>
          </a:p>
        </p:txBody>
      </p:sp>
      <p:sp>
        <p:nvSpPr>
          <p:cNvPr id="2" name="TextBox 1"/>
          <p:cNvSpPr txBox="1"/>
          <p:nvPr/>
        </p:nvSpPr>
        <p:spPr>
          <a:xfrm>
            <a:off x="1981200" y="3200400"/>
            <a:ext cx="3964547" cy="523220"/>
          </a:xfrm>
          <a:prstGeom prst="rect">
            <a:avLst/>
          </a:prstGeom>
          <a:noFill/>
        </p:spPr>
        <p:txBody>
          <a:bodyPr wrap="none" rtlCol="0">
            <a:spAutoFit/>
          </a:bodyPr>
          <a:lstStyle/>
          <a:p>
            <a:r>
              <a:rPr lang="en-US" sz="2800" dirty="0">
                <a:solidFill>
                  <a:srgbClr val="FF0000"/>
                </a:solidFill>
              </a:rPr>
              <a:t>(avoid vehicle exhaust</a:t>
            </a:r>
            <a:r>
              <a:rPr lang="en-US" sz="2800" dirty="0" smtClean="0">
                <a:solidFill>
                  <a:srgbClr val="FF0000"/>
                </a:solidFill>
              </a:rPr>
              <a:t>!)</a:t>
            </a:r>
            <a:endParaRPr lang="en-US" sz="28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3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3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13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1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vent nameplate with CFM thru various configs"/>
          <p:cNvPicPr>
            <a:picLocks noChangeAspect="1" noChangeArrowheads="1"/>
          </p:cNvPicPr>
          <p:nvPr/>
        </p:nvPicPr>
        <p:blipFill>
          <a:blip r:embed="rId3" cstate="print"/>
          <a:srcRect/>
          <a:stretch>
            <a:fillRect/>
          </a:stretch>
        </p:blipFill>
        <p:spPr bwMode="auto">
          <a:xfrm>
            <a:off x="0" y="601663"/>
            <a:ext cx="9144000" cy="5656262"/>
          </a:xfrm>
          <a:prstGeom prst="rect">
            <a:avLst/>
          </a:prstGeom>
          <a:noFill/>
          <a:ln w="9525">
            <a:noFill/>
            <a:miter lim="800000"/>
            <a:headEnd/>
            <a:tailEnd/>
          </a:ln>
        </p:spPr>
      </p:pic>
      <p:cxnSp>
        <p:nvCxnSpPr>
          <p:cNvPr id="3" name="Straight Connector 2"/>
          <p:cNvCxnSpPr/>
          <p:nvPr/>
        </p:nvCxnSpPr>
        <p:spPr>
          <a:xfrm flipV="1">
            <a:off x="76200" y="4038600"/>
            <a:ext cx="8077200" cy="2286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4114800" y="4495800"/>
            <a:ext cx="3505200" cy="762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724400" y="4876800"/>
            <a:ext cx="3505200" cy="762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trench compactin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0" y="382588"/>
          <a:ext cx="9144000" cy="6170612"/>
        </p:xfrm>
        <a:graphic>
          <a:graphicData uri="http://schemas.openxmlformats.org/presentationml/2006/ole">
            <mc:AlternateContent xmlns:mc="http://schemas.openxmlformats.org/markup-compatibility/2006">
              <mc:Choice xmlns:v="urn:schemas-microsoft-com:vml" Requires="v">
                <p:oleObj spid="_x0000_s9355" name="Chart" r:id="rId4" imgW="6943703" imgH="4686334" progId="Excel.Sheet.8">
                  <p:embed/>
                </p:oleObj>
              </mc:Choice>
              <mc:Fallback>
                <p:oleObj name="Chart" r:id="rId4" imgW="6943703" imgH="4686334"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2588"/>
                        <a:ext cx="9144000" cy="61706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spd="slow"/>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pinched vent hos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vent snaking around ladder"/>
          <p:cNvPicPr>
            <a:picLocks noChangeAspect="1" noChangeArrowheads="1"/>
          </p:cNvPicPr>
          <p:nvPr/>
        </p:nvPicPr>
        <p:blipFill>
          <a:blip r:embed="rId3" cstate="print"/>
          <a:srcRect/>
          <a:stretch>
            <a:fillRect/>
          </a:stretch>
        </p:blipFill>
        <p:spPr bwMode="auto">
          <a:xfrm>
            <a:off x="0" y="361950"/>
            <a:ext cx="9144000" cy="6134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8" descr="cs-vent1"/>
          <p:cNvPicPr>
            <a:picLocks noChangeAspect="1" noChangeArrowheads="1"/>
          </p:cNvPicPr>
          <p:nvPr/>
        </p:nvPicPr>
        <p:blipFill>
          <a:blip r:embed="rId3" cstate="print"/>
          <a:srcRect/>
          <a:stretch>
            <a:fillRect/>
          </a:stretch>
        </p:blipFill>
        <p:spPr bwMode="auto">
          <a:xfrm>
            <a:off x="0" y="0"/>
            <a:ext cx="4762500" cy="6324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sz="half" idx="1"/>
          </p:nvPr>
        </p:nvSpPr>
        <p:spPr>
          <a:xfrm>
            <a:off x="228600" y="1143000"/>
            <a:ext cx="5486400" cy="4876800"/>
          </a:xfrm>
        </p:spPr>
        <p:txBody>
          <a:bodyPr/>
          <a:lstStyle/>
          <a:p>
            <a:pPr>
              <a:spcBef>
                <a:spcPts val="3000"/>
              </a:spcBef>
              <a:buFont typeface="Wingdings" pitchFamily="2" charset="2"/>
              <a:buNone/>
            </a:pPr>
            <a:r>
              <a:rPr lang="en-US" dirty="0" smtClean="0">
                <a:solidFill>
                  <a:srgbClr val="000099"/>
                </a:solidFill>
              </a:rPr>
              <a:t>Training  Topics:</a:t>
            </a:r>
            <a:endParaRPr lang="en-US" sz="2400" dirty="0" smtClean="0">
              <a:solidFill>
                <a:srgbClr val="000099"/>
              </a:solidFill>
            </a:endParaRPr>
          </a:p>
          <a:p>
            <a:pPr>
              <a:spcBef>
                <a:spcPts val="2000"/>
              </a:spcBef>
              <a:buFont typeface="Arial" charset="0"/>
              <a:buChar char="•"/>
            </a:pPr>
            <a:r>
              <a:rPr lang="en-US" dirty="0" smtClean="0">
                <a:solidFill>
                  <a:srgbClr val="FF0000"/>
                </a:solidFill>
              </a:rPr>
              <a:t>Criteria for Confined Space</a:t>
            </a:r>
          </a:p>
          <a:p>
            <a:pPr>
              <a:spcBef>
                <a:spcPts val="3000"/>
              </a:spcBef>
              <a:buFont typeface="Arial" charset="0"/>
              <a:buChar char="•"/>
            </a:pPr>
            <a:r>
              <a:rPr lang="en-US" dirty="0" smtClean="0">
                <a:solidFill>
                  <a:srgbClr val="FF0000"/>
                </a:solidFill>
              </a:rPr>
              <a:t>Hazards </a:t>
            </a:r>
          </a:p>
          <a:p>
            <a:pPr>
              <a:spcBef>
                <a:spcPts val="3000"/>
              </a:spcBef>
              <a:buFont typeface="Arial" charset="0"/>
              <a:buChar char="•"/>
            </a:pPr>
            <a:r>
              <a:rPr lang="en-US" dirty="0" smtClean="0">
                <a:solidFill>
                  <a:srgbClr val="FF0000"/>
                </a:solidFill>
              </a:rPr>
              <a:t>Controlling Hazards</a:t>
            </a:r>
          </a:p>
          <a:p>
            <a:pPr>
              <a:spcBef>
                <a:spcPts val="3000"/>
              </a:spcBef>
              <a:buFont typeface="Arial" charset="0"/>
              <a:buChar char="•"/>
            </a:pPr>
            <a:r>
              <a:rPr lang="en-US" dirty="0" smtClean="0">
                <a:solidFill>
                  <a:srgbClr val="FF0000"/>
                </a:solidFill>
              </a:rPr>
              <a:t>Permits</a:t>
            </a:r>
          </a:p>
          <a:p>
            <a:pPr>
              <a:spcBef>
                <a:spcPts val="3000"/>
              </a:spcBef>
              <a:buFont typeface="Arial" charset="0"/>
              <a:buChar char="•"/>
            </a:pPr>
            <a:r>
              <a:rPr lang="en-US" dirty="0" smtClean="0">
                <a:solidFill>
                  <a:srgbClr val="FF0000"/>
                </a:solidFill>
              </a:rPr>
              <a:t>Rescue  </a:t>
            </a:r>
            <a:r>
              <a:rPr lang="en-US" sz="2400" dirty="0" smtClean="0">
                <a:solidFill>
                  <a:srgbClr val="FF0000"/>
                </a:solidFill>
              </a:rPr>
              <a:t> </a:t>
            </a:r>
          </a:p>
        </p:txBody>
      </p:sp>
      <p:sp>
        <p:nvSpPr>
          <p:cNvPr id="21507" name="Rectangle 3"/>
          <p:cNvSpPr>
            <a:spLocks noGrp="1" noChangeArrowheads="1"/>
          </p:cNvSpPr>
          <p:nvPr>
            <p:ph type="title"/>
          </p:nvPr>
        </p:nvSpPr>
        <p:spPr>
          <a:xfrm>
            <a:off x="2209800" y="0"/>
            <a:ext cx="3733800" cy="1219200"/>
          </a:xfrm>
        </p:spPr>
        <p:txBody>
          <a:bodyPr/>
          <a:lstStyle/>
          <a:p>
            <a:r>
              <a:rPr lang="en-US" dirty="0" smtClean="0">
                <a:solidFill>
                  <a:schemeClr val="tx1">
                    <a:lumMod val="60000"/>
                    <a:lumOff val="40000"/>
                  </a:schemeClr>
                </a:solidFill>
              </a:rPr>
              <a:t>Objectives</a:t>
            </a:r>
          </a:p>
        </p:txBody>
      </p:sp>
      <p:pic>
        <p:nvPicPr>
          <p:cNvPr id="21508" name="Picture 4" descr="pit 7 exterior view #2"/>
          <p:cNvPicPr>
            <a:picLocks noGrp="1" noChangeAspect="1" noChangeArrowheads="1"/>
          </p:cNvPicPr>
          <p:nvPr>
            <p:ph sz="half" idx="2"/>
          </p:nvPr>
        </p:nvPicPr>
        <p:blipFill>
          <a:blip r:embed="rId2" cstate="print"/>
          <a:srcRect/>
          <a:stretch>
            <a:fillRect/>
          </a:stretch>
        </p:blipFill>
        <p:spPr>
          <a:xfrm>
            <a:off x="4228186" y="2438400"/>
            <a:ext cx="4915814" cy="4267200"/>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21506">
                                            <p:txEl>
                                              <p:pRg st="1" end="1"/>
                                            </p:txEl>
                                          </p:spTgt>
                                        </p:tgtEl>
                                        <p:attrNameLst>
                                          <p:attrName>style.color</p:attrName>
                                        </p:attrNameLst>
                                      </p:cBhvr>
                                      <p:to>
                                        <a:schemeClr val="accent2"/>
                                      </p:to>
                                    </p:animClr>
                                  </p:childTnLst>
                                </p:cTn>
                              </p:par>
                              <p:par>
                                <p:cTn id="11" presetID="1" presetClass="entr" presetSubtype="0" fill="hold" nodeType="withEffect">
                                  <p:stCondLst>
                                    <p:cond delay="0"/>
                                  </p:stCondLst>
                                  <p:childTnLst>
                                    <p:set>
                                      <p:cBhvr>
                                        <p:cTn id="12"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500" fill="hold"/>
                                        <p:tgtEl>
                                          <p:spTgt spid="21506">
                                            <p:txEl>
                                              <p:pRg st="2" end="2"/>
                                            </p:txEl>
                                          </p:spTgt>
                                        </p:tgtEl>
                                        <p:attrNameLst>
                                          <p:attrName>style.color</p:attrName>
                                        </p:attrNameLst>
                                      </p:cBhvr>
                                      <p:to>
                                        <a:schemeClr val="accent2"/>
                                      </p:to>
                                    </p:animClr>
                                  </p:childTnLst>
                                </p:cTn>
                              </p:par>
                              <p:par>
                                <p:cTn id="17" presetID="1" presetClass="entr" presetSubtype="0" fill="hold" nodeType="withEffect">
                                  <p:stCondLst>
                                    <p:cond delay="0"/>
                                  </p:stCondLst>
                                  <p:childTnLst>
                                    <p:set>
                                      <p:cBhvr>
                                        <p:cTn id="18" dur="1" fill="hold">
                                          <p:stCondLst>
                                            <p:cond delay="0"/>
                                          </p:stCondLst>
                                        </p:cTn>
                                        <p:tgtEl>
                                          <p:spTgt spid="215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200"/>
                                  </p:stCondLst>
                                  <p:childTnLst>
                                    <p:animClr clrSpc="rgb" dir="cw">
                                      <p:cBhvr override="childStyle">
                                        <p:cTn id="22" dur="500" fill="hold"/>
                                        <p:tgtEl>
                                          <p:spTgt spid="21506">
                                            <p:txEl>
                                              <p:pRg st="3" end="3"/>
                                            </p:txEl>
                                          </p:spTgt>
                                        </p:tgtEl>
                                        <p:attrNameLst>
                                          <p:attrName>style.color</p:attrName>
                                        </p:attrNameLst>
                                      </p:cBhvr>
                                      <p:to>
                                        <a:schemeClr val="accent2"/>
                                      </p:to>
                                    </p:animClr>
                                  </p:childTnLst>
                                </p:cTn>
                              </p:par>
                              <p:par>
                                <p:cTn id="23" presetID="1" presetClass="entr" presetSubtype="0" fill="hold" nodeType="withEffect">
                                  <p:stCondLst>
                                    <p:cond delay="0"/>
                                  </p:stCondLst>
                                  <p:childTnLst>
                                    <p:set>
                                      <p:cBhvr>
                                        <p:cTn id="24" dur="1" fill="hold">
                                          <p:stCondLst>
                                            <p:cond delay="0"/>
                                          </p:stCondLst>
                                        </p:cTn>
                                        <p:tgtEl>
                                          <p:spTgt spid="2150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500" fill="hold"/>
                                        <p:tgtEl>
                                          <p:spTgt spid="21506">
                                            <p:txEl>
                                              <p:pRg st="4" end="4"/>
                                            </p:txEl>
                                          </p:spTgt>
                                        </p:tgtEl>
                                        <p:attrNameLst>
                                          <p:attrName>style.color</p:attrName>
                                        </p:attrNameLst>
                                      </p:cBhvr>
                                      <p:to>
                                        <a:schemeClr val="accent2"/>
                                      </p:to>
                                    </p:animClr>
                                  </p:childTnLst>
                                </p:cTn>
                              </p:par>
                              <p:par>
                                <p:cTn id="29" presetID="1" presetClass="entr" presetSubtype="0" fill="hold" nodeType="withEffect">
                                  <p:stCondLst>
                                    <p:cond delay="0"/>
                                  </p:stCondLst>
                                  <p:childTnLst>
                                    <p:set>
                                      <p:cBhvr>
                                        <p:cTn id="30" dur="1" fill="hold">
                                          <p:stCondLst>
                                            <p:cond delay="0"/>
                                          </p:stCondLst>
                                        </p:cTn>
                                        <p:tgtEl>
                                          <p:spTgt spid="215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big water tank"/>
          <p:cNvPicPr>
            <a:picLocks noChangeAspect="1" noChangeArrowheads="1"/>
          </p:cNvPicPr>
          <p:nvPr/>
        </p:nvPicPr>
        <p:blipFill>
          <a:blip r:embed="rId3" cstate="print"/>
          <a:srcRect/>
          <a:stretch>
            <a:fillRect/>
          </a:stretch>
        </p:blipFill>
        <p:spPr bwMode="auto">
          <a:xfrm>
            <a:off x="0" y="312738"/>
            <a:ext cx="9144000" cy="62341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vent in manhole in snow"/>
          <p:cNvPicPr>
            <a:picLocks noChangeAspect="1" noChangeArrowheads="1"/>
          </p:cNvPicPr>
          <p:nvPr/>
        </p:nvPicPr>
        <p:blipFill>
          <a:blip r:embed="rId3" cstate="print"/>
          <a:srcRect/>
          <a:stretch>
            <a:fillRect/>
          </a:stretch>
        </p:blipFill>
        <p:spPr bwMode="auto">
          <a:xfrm>
            <a:off x="0" y="325438"/>
            <a:ext cx="9144000" cy="6207125"/>
          </a:xfrm>
          <a:prstGeom prst="rect">
            <a:avLst/>
          </a:prstGeom>
          <a:noFill/>
          <a:ln w="9525">
            <a:noFill/>
            <a:miter lim="800000"/>
            <a:headEnd/>
            <a:tailEnd/>
          </a:ln>
        </p:spPr>
      </p:pic>
    </p:spTree>
    <p:extLst>
      <p:ext uri="{BB962C8B-B14F-4D97-AF65-F5344CB8AC3E}">
        <p14:creationId xmlns:p14="http://schemas.microsoft.com/office/powerpoint/2010/main" val="127126243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228600" y="1066800"/>
          <a:ext cx="3505200" cy="2590800"/>
        </p:xfrm>
        <a:graphic>
          <a:graphicData uri="http://schemas.openxmlformats.org/presentationml/2006/ole">
            <mc:AlternateContent xmlns:mc="http://schemas.openxmlformats.org/markup-compatibility/2006">
              <mc:Choice xmlns:v="urn:schemas-microsoft-com:vml" Requires="v">
                <p:oleObj spid="_x0000_s12422" name="Photo Editor Photo" r:id="rId3" imgW="1828571" imgH="1219370" progId="">
                  <p:embed/>
                </p:oleObj>
              </mc:Choice>
              <mc:Fallback>
                <p:oleObj name="Photo Editor Photo" r:id="rId3" imgW="1828571" imgH="1219370" progId="">
                  <p:embed/>
                  <p:pic>
                    <p:nvPicPr>
                      <p:cNvPr id="0" name="Object 4"/>
                      <p:cNvPicPr>
                        <a:picLocks noChangeAspect="1" noChangeArrowheads="1"/>
                      </p:cNvPicPr>
                      <p:nvPr/>
                    </p:nvPicPr>
                    <p:blipFill>
                      <a:blip r:embed="rId4">
                        <a:lum bright="6000"/>
                        <a:extLst>
                          <a:ext uri="{28A0092B-C50C-407E-A947-70E740481C1C}">
                            <a14:useLocalDpi xmlns:a14="http://schemas.microsoft.com/office/drawing/2010/main" val="0"/>
                          </a:ext>
                        </a:extLst>
                      </a:blip>
                      <a:srcRect l="2856" t="2142" r="2856" b="3572"/>
                      <a:stretch>
                        <a:fillRect/>
                      </a:stretch>
                    </p:blipFill>
                    <p:spPr bwMode="auto">
                      <a:xfrm>
                        <a:off x="228600" y="1066800"/>
                        <a:ext cx="35052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Picture 5"/>
          <p:cNvPicPr>
            <a:picLocks noChangeArrowheads="1"/>
          </p:cNvPicPr>
          <p:nvPr/>
        </p:nvPicPr>
        <p:blipFill>
          <a:blip r:embed="rId5" cstate="print"/>
          <a:srcRect r="18294"/>
          <a:stretch>
            <a:fillRect/>
          </a:stretch>
        </p:blipFill>
        <p:spPr bwMode="auto">
          <a:xfrm>
            <a:off x="3581400" y="1143000"/>
            <a:ext cx="2286000" cy="2447925"/>
          </a:xfrm>
          <a:prstGeom prst="rect">
            <a:avLst/>
          </a:prstGeom>
          <a:noFill/>
          <a:ln w="12700">
            <a:noFill/>
            <a:miter lim="800000"/>
            <a:headEnd/>
            <a:tailEnd/>
          </a:ln>
        </p:spPr>
      </p:pic>
      <p:pic>
        <p:nvPicPr>
          <p:cNvPr id="5" name="Picture 8" descr="Confined space ventilation drawing"/>
          <p:cNvPicPr>
            <a:picLocks noChangeAspect="1" noChangeArrowheads="1"/>
          </p:cNvPicPr>
          <p:nvPr/>
        </p:nvPicPr>
        <p:blipFill>
          <a:blip r:embed="rId6" cstate="print"/>
          <a:srcRect/>
          <a:stretch>
            <a:fillRect/>
          </a:stretch>
        </p:blipFill>
        <p:spPr bwMode="auto">
          <a:xfrm>
            <a:off x="5943601" y="3829998"/>
            <a:ext cx="3048000" cy="2106613"/>
          </a:xfrm>
          <a:prstGeom prst="rect">
            <a:avLst/>
          </a:prstGeom>
          <a:noFill/>
          <a:ln w="9525">
            <a:noFill/>
            <a:miter lim="800000"/>
            <a:headEnd/>
            <a:tailEnd/>
          </a:ln>
        </p:spPr>
      </p:pic>
      <p:pic>
        <p:nvPicPr>
          <p:cNvPr id="6" name="Picture 7" descr="shpbld4"/>
          <p:cNvPicPr>
            <a:picLocks noChangeAspect="1" noChangeArrowheads="1"/>
          </p:cNvPicPr>
          <p:nvPr/>
        </p:nvPicPr>
        <p:blipFill>
          <a:blip r:embed="rId7" cstate="print"/>
          <a:srcRect/>
          <a:stretch>
            <a:fillRect/>
          </a:stretch>
        </p:blipFill>
        <p:spPr bwMode="auto">
          <a:xfrm>
            <a:off x="2743200" y="3733800"/>
            <a:ext cx="3200400" cy="2189163"/>
          </a:xfrm>
          <a:prstGeom prst="rect">
            <a:avLst/>
          </a:prstGeom>
          <a:noFill/>
          <a:ln w="9525">
            <a:noFill/>
            <a:miter lim="800000"/>
            <a:headEnd/>
            <a:tailEnd/>
          </a:ln>
        </p:spPr>
      </p:pic>
      <p:sp>
        <p:nvSpPr>
          <p:cNvPr id="7" name="TextBox 6"/>
          <p:cNvSpPr txBox="1"/>
          <p:nvPr/>
        </p:nvSpPr>
        <p:spPr>
          <a:xfrm>
            <a:off x="381000" y="3733800"/>
            <a:ext cx="2249334" cy="369332"/>
          </a:xfrm>
          <a:prstGeom prst="rect">
            <a:avLst/>
          </a:prstGeom>
          <a:noFill/>
        </p:spPr>
        <p:txBody>
          <a:bodyPr wrap="none" rtlCol="0">
            <a:spAutoFit/>
          </a:bodyPr>
          <a:lstStyle/>
          <a:p>
            <a:pPr>
              <a:spcBef>
                <a:spcPct val="50000"/>
              </a:spcBef>
              <a:defRPr/>
            </a:pPr>
            <a:r>
              <a:rPr lang="en-US" dirty="0">
                <a:solidFill>
                  <a:srgbClr val="000000"/>
                </a:solidFill>
              </a:rPr>
              <a:t>Push-pull </a:t>
            </a:r>
            <a:r>
              <a:rPr lang="en-US" dirty="0" smtClean="0">
                <a:solidFill>
                  <a:srgbClr val="000000"/>
                </a:solidFill>
              </a:rPr>
              <a:t>ventilation</a:t>
            </a:r>
            <a:endParaRPr lang="en-US" dirty="0"/>
          </a:p>
        </p:txBody>
      </p:sp>
      <p:sp>
        <p:nvSpPr>
          <p:cNvPr id="8" name="TextBox 7"/>
          <p:cNvSpPr txBox="1"/>
          <p:nvPr/>
        </p:nvSpPr>
        <p:spPr>
          <a:xfrm>
            <a:off x="533400" y="304800"/>
            <a:ext cx="5029201" cy="584775"/>
          </a:xfrm>
          <a:prstGeom prst="rect">
            <a:avLst/>
          </a:prstGeom>
          <a:noFill/>
        </p:spPr>
        <p:txBody>
          <a:bodyPr wrap="square" rtlCol="0">
            <a:spAutoFit/>
          </a:bodyPr>
          <a:lstStyle/>
          <a:p>
            <a:r>
              <a:rPr lang="en-US" sz="3200" dirty="0"/>
              <a:t>Many Ventilation Options</a:t>
            </a:r>
          </a:p>
        </p:txBody>
      </p:sp>
      <p:sp>
        <p:nvSpPr>
          <p:cNvPr id="9" name="TextBox 8"/>
          <p:cNvSpPr txBox="1"/>
          <p:nvPr/>
        </p:nvSpPr>
        <p:spPr>
          <a:xfrm>
            <a:off x="5943601" y="1066800"/>
            <a:ext cx="3048000" cy="1569660"/>
          </a:xfrm>
          <a:prstGeom prst="rect">
            <a:avLst/>
          </a:prstGeom>
          <a:noFill/>
        </p:spPr>
        <p:txBody>
          <a:bodyPr wrap="square" rtlCol="0">
            <a:spAutoFit/>
          </a:bodyPr>
          <a:lstStyle/>
          <a:p>
            <a:r>
              <a:rPr lang="en-US" sz="2400" dirty="0" smtClean="0">
                <a:solidFill>
                  <a:srgbClr val="7030A0"/>
                </a:solidFill>
              </a:rPr>
              <a:t>BLOWING AIR IS 30 TO 50 TIMES MORE EFFECTIVE THAN TRYING TO PULL IT</a:t>
            </a:r>
            <a:endParaRPr lang="en-US" sz="2400" dirty="0">
              <a:solidFill>
                <a:srgbClr val="7030A0"/>
              </a:solidFill>
            </a:endParaRPr>
          </a:p>
        </p:txBody>
      </p:sp>
      <p:pic>
        <p:nvPicPr>
          <p:cNvPr id="4" name="Picture 6" descr="LOCAL1"/>
          <p:cNvPicPr>
            <a:picLocks noChangeAspect="1" noChangeArrowheads="1"/>
          </p:cNvPicPr>
          <p:nvPr/>
        </p:nvPicPr>
        <p:blipFill>
          <a:blip r:embed="rId8" cstate="print"/>
          <a:srcRect/>
          <a:stretch>
            <a:fillRect/>
          </a:stretch>
        </p:blipFill>
        <p:spPr bwMode="auto">
          <a:xfrm>
            <a:off x="5943599" y="237013"/>
            <a:ext cx="2971801" cy="3500525"/>
          </a:xfrm>
          <a:prstGeom prst="rect">
            <a:avLst/>
          </a:prstGeom>
          <a:noFill/>
          <a:ln w="9525">
            <a:noFill/>
            <a:miter lim="800000"/>
            <a:headEnd/>
            <a:tailEnd/>
          </a:ln>
        </p:spPr>
      </p:pic>
    </p:spTree>
    <p:extLst>
      <p:ext uri="{BB962C8B-B14F-4D97-AF65-F5344CB8AC3E}">
        <p14:creationId xmlns:p14="http://schemas.microsoft.com/office/powerpoint/2010/main" val="227110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noFill/>
        </p:spPr>
        <p:txBody>
          <a:bodyPr lIns="90488" tIns="44450" rIns="90488" bIns="44450"/>
          <a:lstStyle/>
          <a:p>
            <a:pPr eaLnBrk="1" hangingPunct="1">
              <a:lnSpc>
                <a:spcPct val="90000"/>
              </a:lnSpc>
            </a:pPr>
            <a:r>
              <a:rPr lang="en-US" smtClean="0"/>
              <a:t>NIOSH  Statistics</a:t>
            </a:r>
          </a:p>
        </p:txBody>
      </p:sp>
      <p:sp>
        <p:nvSpPr>
          <p:cNvPr id="140291" name="Rectangle 3"/>
          <p:cNvSpPr>
            <a:spLocks noGrp="1" noChangeArrowheads="1"/>
          </p:cNvSpPr>
          <p:nvPr>
            <p:ph type="body" idx="1"/>
          </p:nvPr>
        </p:nvSpPr>
        <p:spPr>
          <a:xfrm>
            <a:off x="457200" y="1371600"/>
            <a:ext cx="8305800" cy="5105400"/>
          </a:xfrm>
          <a:noFill/>
        </p:spPr>
        <p:txBody>
          <a:bodyPr lIns="90488" tIns="44450" rIns="90488" bIns="44450"/>
          <a:lstStyle/>
          <a:p>
            <a:pPr eaLnBrk="1" hangingPunct="1">
              <a:lnSpc>
                <a:spcPct val="90000"/>
              </a:lnSpc>
              <a:buFont typeface="Wingdings" pitchFamily="2" charset="2"/>
              <a:buNone/>
            </a:pPr>
            <a:r>
              <a:rPr lang="en-US" sz="4400" dirty="0" smtClean="0"/>
              <a:t>Confined space deaths:</a:t>
            </a:r>
          </a:p>
          <a:p>
            <a:pPr eaLnBrk="1" hangingPunct="1">
              <a:lnSpc>
                <a:spcPct val="90000"/>
              </a:lnSpc>
            </a:pPr>
            <a:r>
              <a:rPr lang="en-US" dirty="0" smtClean="0"/>
              <a:t>33% had the title of supervisor</a:t>
            </a:r>
          </a:p>
          <a:p>
            <a:pPr eaLnBrk="1" hangingPunct="1">
              <a:lnSpc>
                <a:spcPct val="90000"/>
              </a:lnSpc>
            </a:pPr>
            <a:r>
              <a:rPr lang="en-US" dirty="0" smtClean="0"/>
              <a:t>60% involved would be rescuer</a:t>
            </a:r>
          </a:p>
          <a:p>
            <a:pPr eaLnBrk="1" hangingPunct="1">
              <a:lnSpc>
                <a:spcPct val="90000"/>
              </a:lnSpc>
            </a:pPr>
            <a:r>
              <a:rPr lang="en-US" dirty="0" smtClean="0"/>
              <a:t>64% entry was unnecessary</a:t>
            </a:r>
          </a:p>
          <a:p>
            <a:pPr eaLnBrk="1" hangingPunct="1">
              <a:lnSpc>
                <a:spcPct val="90000"/>
              </a:lnSpc>
            </a:pPr>
            <a:r>
              <a:rPr lang="en-US" dirty="0" smtClean="0"/>
              <a:t>66% involved in water, wastewater treatment, or sewer construction</a:t>
            </a:r>
          </a:p>
          <a:p>
            <a:pPr eaLnBrk="1" hangingPunct="1">
              <a:lnSpc>
                <a:spcPct val="90000"/>
              </a:lnSpc>
            </a:pPr>
            <a:r>
              <a:rPr lang="en-US" dirty="0" smtClean="0"/>
              <a:t>78% had oxygen deficient atmosphere</a:t>
            </a:r>
          </a:p>
          <a:p>
            <a:pPr eaLnBrk="1" hangingPunct="1">
              <a:lnSpc>
                <a:spcPct val="90000"/>
              </a:lnSpc>
            </a:pPr>
            <a:r>
              <a:rPr lang="en-US" dirty="0" smtClean="0"/>
              <a:t>95% were untrained</a:t>
            </a:r>
          </a:p>
          <a:p>
            <a:pPr eaLnBrk="1" hangingPunct="1">
              <a:lnSpc>
                <a:spcPct val="90000"/>
              </a:lnSpc>
            </a:pPr>
            <a:r>
              <a:rPr lang="en-US" dirty="0" smtClean="0"/>
              <a:t>100% had no ventilation</a:t>
            </a:r>
          </a:p>
          <a:p>
            <a:pPr eaLnBrk="1" hangingPunct="1">
              <a:lnSpc>
                <a:spcPct val="90000"/>
              </a:lnSpc>
            </a:pPr>
            <a:r>
              <a:rPr lang="en-US" dirty="0" smtClean="0">
                <a:solidFill>
                  <a:srgbClr val="FF0000"/>
                </a:solidFill>
              </a:rPr>
              <a:t>100% had no test equipment</a:t>
            </a:r>
          </a:p>
        </p:txBody>
      </p:sp>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1371600" y="0"/>
            <a:ext cx="7772400" cy="1143000"/>
          </a:xfrm>
          <a:noFill/>
        </p:spPr>
        <p:txBody>
          <a:bodyPr/>
          <a:lstStyle/>
          <a:p>
            <a:pPr eaLnBrk="1" hangingPunct="1"/>
            <a:r>
              <a:rPr lang="en-US" smtClean="0"/>
              <a:t>Atmospheric Testing</a:t>
            </a:r>
          </a:p>
        </p:txBody>
      </p:sp>
      <p:sp>
        <p:nvSpPr>
          <p:cNvPr id="125955" name="Rectangle 3"/>
          <p:cNvSpPr>
            <a:spLocks noGrp="1" noChangeArrowheads="1"/>
          </p:cNvSpPr>
          <p:nvPr>
            <p:ph type="body" idx="1"/>
          </p:nvPr>
        </p:nvSpPr>
        <p:spPr>
          <a:xfrm>
            <a:off x="1219200" y="1524000"/>
            <a:ext cx="7620000" cy="4800600"/>
          </a:xfrm>
        </p:spPr>
        <p:txBody>
          <a:bodyPr/>
          <a:lstStyle/>
          <a:p>
            <a:pPr eaLnBrk="1" hangingPunct="1">
              <a:buFont typeface="Wingdings" pitchFamily="2" charset="2"/>
              <a:buNone/>
              <a:defRPr/>
            </a:pPr>
            <a:r>
              <a:rPr lang="en-US" dirty="0" smtClean="0"/>
              <a:t>			</a:t>
            </a:r>
            <a:r>
              <a:rPr lang="en-US" dirty="0" smtClean="0">
                <a:solidFill>
                  <a:srgbClr val="0070C0"/>
                </a:solidFill>
              </a:rPr>
              <a:t>normal</a:t>
            </a:r>
            <a:endParaRPr lang="en-US" dirty="0" smtClean="0">
              <a:solidFill>
                <a:srgbClr val="FF0000"/>
              </a:solidFill>
            </a:endParaRPr>
          </a:p>
          <a:p>
            <a:pPr eaLnBrk="1" hangingPunct="1">
              <a:spcBef>
                <a:spcPts val="1200"/>
              </a:spcBef>
              <a:spcAft>
                <a:spcPts val="600"/>
              </a:spcAft>
              <a:buFont typeface="Wingdings" pitchFamily="2" charset="2"/>
              <a:buNone/>
              <a:defRPr/>
            </a:pPr>
            <a:r>
              <a:rPr lang="en-US" dirty="0" smtClean="0">
                <a:solidFill>
                  <a:srgbClr val="7030A0"/>
                </a:solidFill>
              </a:rPr>
              <a:t>O</a:t>
            </a:r>
            <a:r>
              <a:rPr lang="en-US" baseline="-25000" dirty="0" smtClean="0">
                <a:solidFill>
                  <a:srgbClr val="7030A0"/>
                </a:solidFill>
              </a:rPr>
              <a:t>2</a:t>
            </a:r>
            <a:r>
              <a:rPr lang="en-US" dirty="0" smtClean="0"/>
              <a:t>	  	  </a:t>
            </a:r>
            <a:r>
              <a:rPr lang="en-US" dirty="0" smtClean="0">
                <a:solidFill>
                  <a:srgbClr val="0070C0"/>
                </a:solidFill>
              </a:rPr>
              <a:t>20.9%</a:t>
            </a:r>
            <a:endParaRPr lang="en-US" dirty="0" smtClean="0">
              <a:solidFill>
                <a:srgbClr val="FF0000"/>
              </a:solidFill>
            </a:endParaRPr>
          </a:p>
          <a:p>
            <a:pPr eaLnBrk="1" hangingPunct="1">
              <a:spcBef>
                <a:spcPts val="1200"/>
              </a:spcBef>
              <a:spcAft>
                <a:spcPts val="600"/>
              </a:spcAft>
              <a:buFont typeface="Wingdings" pitchFamily="2" charset="2"/>
              <a:buNone/>
              <a:defRPr/>
            </a:pPr>
            <a:r>
              <a:rPr lang="en-US" dirty="0" smtClean="0">
                <a:solidFill>
                  <a:srgbClr val="7030A0"/>
                </a:solidFill>
              </a:rPr>
              <a:t>LEL		     </a:t>
            </a:r>
            <a:r>
              <a:rPr lang="en-US" dirty="0" smtClean="0">
                <a:solidFill>
                  <a:srgbClr val="0070C0"/>
                </a:solidFill>
              </a:rPr>
              <a:t> 0%</a:t>
            </a:r>
            <a:endParaRPr lang="en-US" dirty="0" smtClean="0">
              <a:solidFill>
                <a:srgbClr val="7030A0"/>
              </a:solidFill>
            </a:endParaRPr>
          </a:p>
          <a:p>
            <a:pPr eaLnBrk="1" hangingPunct="1">
              <a:spcBef>
                <a:spcPts val="1200"/>
              </a:spcBef>
              <a:spcAft>
                <a:spcPts val="600"/>
              </a:spcAft>
              <a:buFont typeface="Wingdings" pitchFamily="2" charset="2"/>
              <a:buNone/>
              <a:defRPr/>
            </a:pPr>
            <a:r>
              <a:rPr lang="en-US" dirty="0" smtClean="0">
                <a:solidFill>
                  <a:schemeClr val="accent4"/>
                </a:solidFill>
              </a:rPr>
              <a:t>Potential toxic gases:</a:t>
            </a:r>
          </a:p>
          <a:p>
            <a:pPr eaLnBrk="1" hangingPunct="1">
              <a:spcBef>
                <a:spcPts val="1200"/>
              </a:spcBef>
              <a:spcAft>
                <a:spcPts val="600"/>
              </a:spcAft>
              <a:buFont typeface="Wingdings" pitchFamily="2" charset="2"/>
              <a:buNone/>
              <a:defRPr/>
            </a:pPr>
            <a:r>
              <a:rPr lang="en-US" dirty="0" smtClean="0">
                <a:solidFill>
                  <a:srgbClr val="7030A0"/>
                </a:solidFill>
              </a:rPr>
              <a:t>CO		</a:t>
            </a:r>
            <a:r>
              <a:rPr lang="en-US" dirty="0" smtClean="0">
                <a:solidFill>
                  <a:srgbClr val="0070C0"/>
                </a:solidFill>
              </a:rPr>
              <a:t>      0 ppm</a:t>
            </a:r>
            <a:r>
              <a:rPr lang="en-US" dirty="0" smtClean="0">
                <a:solidFill>
                  <a:srgbClr val="7030A0"/>
                </a:solidFill>
              </a:rPr>
              <a:t>	</a:t>
            </a:r>
            <a:endParaRPr lang="en-US" dirty="0" smtClean="0">
              <a:solidFill>
                <a:srgbClr val="FF0000"/>
              </a:solidFill>
            </a:endParaRPr>
          </a:p>
          <a:p>
            <a:pPr eaLnBrk="1" hangingPunct="1">
              <a:spcBef>
                <a:spcPts val="1200"/>
              </a:spcBef>
              <a:spcAft>
                <a:spcPts val="600"/>
              </a:spcAft>
              <a:buFont typeface="Wingdings" pitchFamily="2" charset="2"/>
              <a:buNone/>
              <a:defRPr/>
            </a:pPr>
            <a:r>
              <a:rPr lang="en-US" dirty="0" smtClean="0">
                <a:solidFill>
                  <a:srgbClr val="7030A0"/>
                </a:solidFill>
              </a:rPr>
              <a:t>H</a:t>
            </a:r>
            <a:r>
              <a:rPr lang="en-US" baseline="-25000" dirty="0" smtClean="0">
                <a:solidFill>
                  <a:srgbClr val="7030A0"/>
                </a:solidFill>
              </a:rPr>
              <a:t>2</a:t>
            </a:r>
            <a:r>
              <a:rPr lang="en-US" dirty="0" smtClean="0">
                <a:solidFill>
                  <a:srgbClr val="7030A0"/>
                </a:solidFill>
              </a:rPr>
              <a:t>S		</a:t>
            </a:r>
            <a:r>
              <a:rPr lang="en-US" dirty="0" smtClean="0">
                <a:solidFill>
                  <a:srgbClr val="0070C0"/>
                </a:solidFill>
              </a:rPr>
              <a:t>      0 ppm	</a:t>
            </a:r>
          </a:p>
        </p:txBody>
      </p:sp>
      <p:sp>
        <p:nvSpPr>
          <p:cNvPr id="4" name="TextBox 3"/>
          <p:cNvSpPr txBox="1">
            <a:spLocks noChangeArrowheads="1"/>
          </p:cNvSpPr>
          <p:nvPr/>
        </p:nvSpPr>
        <p:spPr bwMode="auto">
          <a:xfrm>
            <a:off x="5584825" y="1447800"/>
            <a:ext cx="3559175" cy="4822825"/>
          </a:xfrm>
          <a:prstGeom prst="rect">
            <a:avLst/>
          </a:prstGeom>
          <a:noFill/>
          <a:ln w="9525">
            <a:noFill/>
            <a:miter lim="800000"/>
            <a:headEnd/>
            <a:tailEnd/>
          </a:ln>
        </p:spPr>
        <p:txBody>
          <a:bodyPr wrap="none">
            <a:spAutoFit/>
          </a:bodyPr>
          <a:lstStyle/>
          <a:p>
            <a:pPr>
              <a:buFont typeface="Wingdings" pitchFamily="2" charset="2"/>
              <a:buNone/>
            </a:pPr>
            <a:r>
              <a:rPr lang="en-US" sz="3200" dirty="0"/>
              <a:t>	</a:t>
            </a:r>
            <a:r>
              <a:rPr lang="en-US" sz="3200" dirty="0">
                <a:solidFill>
                  <a:srgbClr val="FF0000"/>
                </a:solidFill>
              </a:rPr>
              <a:t>alarm</a:t>
            </a:r>
          </a:p>
          <a:p>
            <a:pPr>
              <a:spcBef>
                <a:spcPts val="1200"/>
              </a:spcBef>
              <a:spcAft>
                <a:spcPts val="600"/>
              </a:spcAft>
              <a:buFont typeface="Wingdings" pitchFamily="2" charset="2"/>
              <a:buNone/>
            </a:pPr>
            <a:r>
              <a:rPr lang="en-US" sz="3200" dirty="0">
                <a:solidFill>
                  <a:srgbClr val="FF0000"/>
                </a:solidFill>
              </a:rPr>
              <a:t>&lt;19.5%;     &gt;23.5%</a:t>
            </a:r>
          </a:p>
          <a:p>
            <a:pPr>
              <a:spcBef>
                <a:spcPts val="1200"/>
              </a:spcBef>
              <a:spcAft>
                <a:spcPts val="600"/>
              </a:spcAft>
              <a:buFont typeface="Wingdings" pitchFamily="2" charset="2"/>
              <a:buNone/>
            </a:pPr>
            <a:r>
              <a:rPr lang="en-US" sz="3200" dirty="0">
                <a:solidFill>
                  <a:srgbClr val="0070C0"/>
                </a:solidFill>
              </a:rPr>
              <a:t>	</a:t>
            </a:r>
            <a:r>
              <a:rPr lang="en-US" sz="3200" dirty="0">
                <a:solidFill>
                  <a:srgbClr val="FF0000"/>
                </a:solidFill>
              </a:rPr>
              <a:t>&gt;10%</a:t>
            </a:r>
            <a:r>
              <a:rPr lang="en-US" sz="3200" dirty="0">
                <a:solidFill>
                  <a:srgbClr val="7030A0"/>
                </a:solidFill>
              </a:rPr>
              <a:t>	</a:t>
            </a:r>
          </a:p>
          <a:p>
            <a:pPr>
              <a:spcBef>
                <a:spcPts val="5400"/>
              </a:spcBef>
              <a:spcAft>
                <a:spcPts val="600"/>
              </a:spcAft>
              <a:buFont typeface="Wingdings" pitchFamily="2" charset="2"/>
              <a:buNone/>
            </a:pPr>
            <a:r>
              <a:rPr lang="en-US" sz="3200" dirty="0">
                <a:solidFill>
                  <a:srgbClr val="7030A0"/>
                </a:solidFill>
              </a:rPr>
              <a:t>	</a:t>
            </a:r>
            <a:r>
              <a:rPr lang="en-US" sz="3200" dirty="0">
                <a:solidFill>
                  <a:srgbClr val="FF0000"/>
                </a:solidFill>
              </a:rPr>
              <a:t>&gt;35 ppm</a:t>
            </a:r>
          </a:p>
          <a:p>
            <a:pPr>
              <a:spcBef>
                <a:spcPts val="1200"/>
              </a:spcBef>
              <a:spcAft>
                <a:spcPts val="600"/>
              </a:spcAft>
              <a:buFont typeface="Wingdings" pitchFamily="2" charset="2"/>
              <a:buNone/>
            </a:pPr>
            <a:r>
              <a:rPr lang="en-US" sz="3200" dirty="0">
                <a:solidFill>
                  <a:srgbClr val="7030A0"/>
                </a:solidFill>
              </a:rPr>
              <a:t>	</a:t>
            </a:r>
            <a:r>
              <a:rPr lang="en-US" sz="3200" dirty="0">
                <a:solidFill>
                  <a:srgbClr val="FF0000"/>
                </a:solidFill>
              </a:rPr>
              <a:t> &gt;10 ppm</a:t>
            </a:r>
            <a:endParaRPr lang="en-US" sz="3200" dirty="0">
              <a:solidFill>
                <a:srgbClr val="7030A0"/>
              </a:solidFill>
            </a:endParaRPr>
          </a:p>
          <a:p>
            <a:pPr>
              <a:buFont typeface="Wingdings" pitchFamily="2" charset="2"/>
              <a:buNone/>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9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95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595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595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595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595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descr="gastech"/>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1219200"/>
            <a:ext cx="7467600" cy="3581400"/>
          </a:xfrm>
          <a:prstGeom prst="rect">
            <a:avLst/>
          </a:prstGeom>
          <a:noFill/>
        </p:spPr>
        <p:txBody>
          <a:bodyPr>
            <a:spAutoFit/>
          </a:bodyPr>
          <a:lstStyle/>
          <a:p>
            <a:pPr>
              <a:buFont typeface="Wingdings" pitchFamily="2" charset="2"/>
              <a:buNone/>
              <a:defRPr/>
            </a:pPr>
            <a:r>
              <a:rPr lang="en-US" sz="3600" dirty="0">
                <a:solidFill>
                  <a:schemeClr val="tx1">
                    <a:lumMod val="60000"/>
                    <a:lumOff val="40000"/>
                  </a:schemeClr>
                </a:solidFill>
              </a:rPr>
              <a:t>A                      is a very </a:t>
            </a:r>
            <a:r>
              <a:rPr lang="en-US" sz="3600" dirty="0">
                <a:solidFill>
                  <a:srgbClr val="7030A0"/>
                </a:solidFill>
              </a:rPr>
              <a:t>inaccurate</a:t>
            </a:r>
            <a:endParaRPr lang="en-US" sz="3600" dirty="0">
              <a:solidFill>
                <a:schemeClr val="tx1">
                  <a:lumMod val="60000"/>
                  <a:lumOff val="40000"/>
                </a:schemeClr>
              </a:solidFill>
            </a:endParaRPr>
          </a:p>
          <a:p>
            <a:pPr>
              <a:buFont typeface="Wingdings" pitchFamily="2" charset="2"/>
              <a:buNone/>
              <a:defRPr/>
            </a:pPr>
            <a:r>
              <a:rPr lang="en-US" sz="3600" dirty="0">
                <a:solidFill>
                  <a:schemeClr val="tx1">
                    <a:lumMod val="60000"/>
                    <a:lumOff val="40000"/>
                  </a:schemeClr>
                </a:solidFill>
              </a:rPr>
              <a:t>confined space safety device</a:t>
            </a:r>
          </a:p>
          <a:p>
            <a:pPr>
              <a:buFont typeface="Wingdings" pitchFamily="2" charset="2"/>
              <a:buNone/>
              <a:defRPr/>
            </a:pPr>
            <a:endParaRPr lang="en-US" sz="3600" dirty="0">
              <a:solidFill>
                <a:schemeClr val="tx1">
                  <a:lumMod val="60000"/>
                  <a:lumOff val="40000"/>
                </a:schemeClr>
              </a:solidFill>
            </a:endParaRPr>
          </a:p>
          <a:p>
            <a:pPr>
              <a:buFont typeface="Wingdings" pitchFamily="2" charset="2"/>
              <a:buNone/>
              <a:defRPr/>
            </a:pPr>
            <a:r>
              <a:rPr lang="en-US" sz="3600" dirty="0">
                <a:solidFill>
                  <a:schemeClr val="tx1">
                    <a:lumMod val="60000"/>
                    <a:lumOff val="40000"/>
                  </a:schemeClr>
                </a:solidFill>
              </a:rPr>
              <a:t>However, it’s </a:t>
            </a:r>
            <a:r>
              <a:rPr lang="en-US" sz="3600" i="1" dirty="0">
                <a:solidFill>
                  <a:srgbClr val="7030A0"/>
                </a:solidFill>
              </a:rPr>
              <a:t>more reliable</a:t>
            </a:r>
          </a:p>
          <a:p>
            <a:pPr>
              <a:buFont typeface="Wingdings" pitchFamily="2" charset="2"/>
              <a:buNone/>
              <a:defRPr/>
            </a:pPr>
            <a:r>
              <a:rPr lang="en-US" sz="3600" dirty="0">
                <a:solidFill>
                  <a:schemeClr val="tx1">
                    <a:lumMod val="60000"/>
                    <a:lumOff val="40000"/>
                  </a:schemeClr>
                </a:solidFill>
              </a:rPr>
              <a:t>than an </a:t>
            </a:r>
            <a:r>
              <a:rPr lang="en-US" sz="3600" i="1" dirty="0" err="1">
                <a:solidFill>
                  <a:srgbClr val="FF0000"/>
                </a:solidFill>
              </a:rPr>
              <a:t>uncalibrated</a:t>
            </a:r>
            <a:r>
              <a:rPr lang="en-US" sz="3600" i="1" dirty="0">
                <a:solidFill>
                  <a:schemeClr val="tx1">
                    <a:lumMod val="60000"/>
                    <a:lumOff val="40000"/>
                  </a:schemeClr>
                </a:solidFill>
              </a:rPr>
              <a:t> </a:t>
            </a:r>
            <a:r>
              <a:rPr lang="en-US" sz="3600" dirty="0">
                <a:solidFill>
                  <a:schemeClr val="tx1">
                    <a:lumMod val="60000"/>
                    <a:lumOff val="40000"/>
                  </a:schemeClr>
                </a:solidFill>
              </a:rPr>
              <a:t>gas detector</a:t>
            </a:r>
          </a:p>
        </p:txBody>
      </p:sp>
      <p:pic>
        <p:nvPicPr>
          <p:cNvPr id="144387" name="Picture 2"/>
          <p:cNvPicPr>
            <a:picLocks noChangeAspect="1" noChangeArrowheads="1"/>
          </p:cNvPicPr>
          <p:nvPr/>
        </p:nvPicPr>
        <p:blipFill>
          <a:blip r:embed="rId3" cstate="print"/>
          <a:srcRect/>
          <a:stretch>
            <a:fillRect/>
          </a:stretch>
        </p:blipFill>
        <p:spPr bwMode="auto">
          <a:xfrm>
            <a:off x="1524000" y="381000"/>
            <a:ext cx="1936750" cy="14160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cstate="print"/>
          <a:srcRect/>
          <a:stretch>
            <a:fillRect/>
          </a:stretch>
        </p:blipFill>
        <p:spPr bwMode="auto">
          <a:xfrm>
            <a:off x="1219200" y="-6350"/>
            <a:ext cx="6629400" cy="6791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685800" y="-15875"/>
            <a:ext cx="7772400" cy="1143000"/>
          </a:xfrm>
        </p:spPr>
        <p:txBody>
          <a:bodyPr/>
          <a:lstStyle/>
          <a:p>
            <a:pPr eaLnBrk="1" hangingPunct="1"/>
            <a:r>
              <a:rPr lang="en-US" dirty="0" smtClean="0">
                <a:solidFill>
                  <a:srgbClr val="7030A0"/>
                </a:solidFill>
              </a:rPr>
              <a:t>Gas and Vapor Density and Testing</a:t>
            </a:r>
          </a:p>
        </p:txBody>
      </p:sp>
      <p:sp>
        <p:nvSpPr>
          <p:cNvPr id="145411" name="Text Box 3"/>
          <p:cNvSpPr txBox="1">
            <a:spLocks noChangeArrowheads="1"/>
          </p:cNvSpPr>
          <p:nvPr/>
        </p:nvSpPr>
        <p:spPr bwMode="auto">
          <a:xfrm>
            <a:off x="533400" y="1143000"/>
            <a:ext cx="3200400" cy="5570756"/>
          </a:xfrm>
          <a:prstGeom prst="rect">
            <a:avLst/>
          </a:prstGeom>
          <a:gradFill rotWithShape="0">
            <a:gsLst>
              <a:gs pos="0">
                <a:srgbClr val="9264FA"/>
              </a:gs>
              <a:gs pos="100000">
                <a:srgbClr val="410082"/>
              </a:gs>
            </a:gsLst>
            <a:lin ang="5400000" scaled="1"/>
          </a:gradFill>
          <a:ln w="12700">
            <a:noFill/>
            <a:miter lim="800000"/>
            <a:headEnd type="none" w="sm" len="sm"/>
            <a:tailEnd type="none" w="sm" len="sm"/>
          </a:ln>
        </p:spPr>
        <p:txBody>
          <a:bodyPr>
            <a:spAutoFit/>
          </a:bodyPr>
          <a:lstStyle/>
          <a:p>
            <a:pPr>
              <a:spcBef>
                <a:spcPct val="50000"/>
              </a:spcBef>
            </a:pPr>
            <a:r>
              <a:rPr lang="en-US" sz="2000" dirty="0">
                <a:solidFill>
                  <a:srgbClr val="FFFF99"/>
                </a:solidFill>
              </a:rPr>
              <a:t>Hydrogen:              0.07</a:t>
            </a:r>
          </a:p>
          <a:p>
            <a:pPr>
              <a:spcBef>
                <a:spcPct val="50000"/>
              </a:spcBef>
            </a:pPr>
            <a:r>
              <a:rPr lang="en-US" sz="2000" dirty="0">
                <a:solidFill>
                  <a:srgbClr val="FFFF99"/>
                </a:solidFill>
              </a:rPr>
              <a:t>Methane:                0.55</a:t>
            </a:r>
          </a:p>
          <a:p>
            <a:pPr>
              <a:spcBef>
                <a:spcPct val="50000"/>
              </a:spcBef>
            </a:pPr>
            <a:r>
              <a:rPr lang="en-US" sz="2000" dirty="0">
                <a:solidFill>
                  <a:srgbClr val="FFFF99"/>
                </a:solidFill>
              </a:rPr>
              <a:t>Ammonia:               0.59</a:t>
            </a:r>
          </a:p>
          <a:p>
            <a:pPr>
              <a:spcBef>
                <a:spcPct val="50000"/>
              </a:spcBef>
            </a:pPr>
            <a:r>
              <a:rPr lang="en-US" sz="2000" dirty="0">
                <a:solidFill>
                  <a:srgbClr val="FFFF99"/>
                </a:solidFill>
              </a:rPr>
              <a:t>Carbon Monoxide:  0.96</a:t>
            </a:r>
          </a:p>
          <a:p>
            <a:pPr>
              <a:spcBef>
                <a:spcPct val="50000"/>
              </a:spcBef>
            </a:pPr>
            <a:r>
              <a:rPr lang="en-US" sz="2000" dirty="0">
                <a:solidFill>
                  <a:srgbClr val="FFFF99"/>
                </a:solidFill>
              </a:rPr>
              <a:t>Nitrogen:                 0.97</a:t>
            </a:r>
          </a:p>
          <a:p>
            <a:pPr>
              <a:spcBef>
                <a:spcPct val="50000"/>
              </a:spcBef>
            </a:pPr>
            <a:r>
              <a:rPr lang="en-US" sz="2400" dirty="0">
                <a:solidFill>
                  <a:srgbClr val="92D050"/>
                </a:solidFill>
              </a:rPr>
              <a:t>Air:  1.0</a:t>
            </a:r>
          </a:p>
          <a:p>
            <a:pPr>
              <a:spcBef>
                <a:spcPct val="50000"/>
              </a:spcBef>
            </a:pPr>
            <a:r>
              <a:rPr lang="en-US" sz="2000" dirty="0">
                <a:solidFill>
                  <a:srgbClr val="FFFF7D"/>
                </a:solidFill>
              </a:rPr>
              <a:t>Hydrogen Sulfide:  1.19</a:t>
            </a:r>
          </a:p>
          <a:p>
            <a:pPr>
              <a:spcBef>
                <a:spcPct val="50000"/>
              </a:spcBef>
            </a:pPr>
            <a:r>
              <a:rPr lang="en-US" sz="2000" dirty="0">
                <a:solidFill>
                  <a:srgbClr val="FFFF7D"/>
                </a:solidFill>
              </a:rPr>
              <a:t>Argon:                      1.38</a:t>
            </a:r>
          </a:p>
          <a:p>
            <a:pPr>
              <a:spcBef>
                <a:spcPct val="50000"/>
              </a:spcBef>
            </a:pPr>
            <a:r>
              <a:rPr lang="en-US" sz="2000" dirty="0">
                <a:solidFill>
                  <a:srgbClr val="FFFF7D"/>
                </a:solidFill>
              </a:rPr>
              <a:t>Carbon Dioxide:      1.52</a:t>
            </a:r>
          </a:p>
          <a:p>
            <a:pPr>
              <a:spcBef>
                <a:spcPct val="50000"/>
              </a:spcBef>
            </a:pPr>
            <a:r>
              <a:rPr lang="en-US" sz="2000" dirty="0">
                <a:solidFill>
                  <a:srgbClr val="FFFF7D"/>
                </a:solidFill>
              </a:rPr>
              <a:t>Toluene:                    3.2</a:t>
            </a:r>
          </a:p>
          <a:p>
            <a:pPr>
              <a:spcBef>
                <a:spcPct val="50000"/>
              </a:spcBef>
            </a:pPr>
            <a:r>
              <a:rPr lang="en-US" sz="2000" dirty="0">
                <a:solidFill>
                  <a:srgbClr val="FFFF7D"/>
                </a:solidFill>
              </a:rPr>
              <a:t>Gasoline:                  3-4</a:t>
            </a:r>
          </a:p>
          <a:p>
            <a:pPr>
              <a:spcBef>
                <a:spcPct val="50000"/>
              </a:spcBef>
            </a:pPr>
            <a:r>
              <a:rPr lang="en-US" sz="2000" dirty="0">
                <a:solidFill>
                  <a:srgbClr val="FFFF7D"/>
                </a:solidFill>
              </a:rPr>
              <a:t>Jet Fuel, JP-8:          4.7</a:t>
            </a:r>
          </a:p>
        </p:txBody>
      </p:sp>
      <p:sp>
        <p:nvSpPr>
          <p:cNvPr id="145412" name="Line 4"/>
          <p:cNvSpPr>
            <a:spLocks noChangeShapeType="1"/>
          </p:cNvSpPr>
          <p:nvPr/>
        </p:nvSpPr>
        <p:spPr bwMode="auto">
          <a:xfrm>
            <a:off x="1905000" y="3657600"/>
            <a:ext cx="3962400" cy="0"/>
          </a:xfrm>
          <a:prstGeom prst="line">
            <a:avLst/>
          </a:prstGeom>
          <a:noFill/>
          <a:ln w="38100">
            <a:solidFill>
              <a:srgbClr val="92D050"/>
            </a:solidFill>
            <a:round/>
            <a:headEnd type="none" w="sm" len="sm"/>
            <a:tailEnd type="none" w="sm" len="sm"/>
          </a:ln>
        </p:spPr>
        <p:txBody>
          <a:bodyPr wrap="none" anchor="ctr"/>
          <a:lstStyle/>
          <a:p>
            <a:endParaRPr lang="en-US"/>
          </a:p>
        </p:txBody>
      </p:sp>
      <p:sp>
        <p:nvSpPr>
          <p:cNvPr id="145414" name="Text Box 6"/>
          <p:cNvSpPr txBox="1">
            <a:spLocks noChangeArrowheads="1"/>
          </p:cNvSpPr>
          <p:nvPr/>
        </p:nvSpPr>
        <p:spPr bwMode="auto">
          <a:xfrm>
            <a:off x="3886200" y="1371600"/>
            <a:ext cx="1431925" cy="885825"/>
          </a:xfrm>
          <a:prstGeom prst="rect">
            <a:avLst/>
          </a:prstGeom>
          <a:noFill/>
          <a:ln w="12700">
            <a:noFill/>
            <a:miter lim="800000"/>
            <a:headEnd type="none" w="sm" len="sm"/>
            <a:tailEnd type="none" w="sm" len="sm"/>
          </a:ln>
        </p:spPr>
        <p:txBody>
          <a:bodyPr wrap="none">
            <a:spAutoFit/>
          </a:bodyPr>
          <a:lstStyle/>
          <a:p>
            <a:r>
              <a:rPr lang="en-US" sz="2600" i="1" dirty="0">
                <a:solidFill>
                  <a:schemeClr val="accent2"/>
                </a:solidFill>
              </a:rPr>
              <a:t>Lighter </a:t>
            </a:r>
            <a:br>
              <a:rPr lang="en-US" sz="2600" i="1" dirty="0">
                <a:solidFill>
                  <a:schemeClr val="accent2"/>
                </a:solidFill>
              </a:rPr>
            </a:br>
            <a:r>
              <a:rPr lang="en-US" sz="2600" i="1" dirty="0">
                <a:solidFill>
                  <a:schemeClr val="accent2"/>
                </a:solidFill>
              </a:rPr>
              <a:t>than Air</a:t>
            </a:r>
          </a:p>
        </p:txBody>
      </p:sp>
      <p:sp>
        <p:nvSpPr>
          <p:cNvPr id="145415" name="Text Box 7"/>
          <p:cNvSpPr txBox="1">
            <a:spLocks noChangeArrowheads="1"/>
          </p:cNvSpPr>
          <p:nvPr/>
        </p:nvSpPr>
        <p:spPr bwMode="auto">
          <a:xfrm>
            <a:off x="3810000" y="4267200"/>
            <a:ext cx="1471613" cy="885825"/>
          </a:xfrm>
          <a:prstGeom prst="rect">
            <a:avLst/>
          </a:prstGeom>
          <a:noFill/>
          <a:ln w="12700">
            <a:noFill/>
            <a:miter lim="800000"/>
            <a:headEnd type="none" w="sm" len="sm"/>
            <a:tailEnd type="none" w="sm" len="sm"/>
          </a:ln>
        </p:spPr>
        <p:txBody>
          <a:bodyPr wrap="none">
            <a:spAutoFit/>
          </a:bodyPr>
          <a:lstStyle/>
          <a:p>
            <a:r>
              <a:rPr lang="en-US" sz="2600" i="1">
                <a:solidFill>
                  <a:schemeClr val="accent2"/>
                </a:solidFill>
              </a:rPr>
              <a:t>Heavier </a:t>
            </a:r>
            <a:br>
              <a:rPr lang="en-US" sz="2600" i="1">
                <a:solidFill>
                  <a:schemeClr val="accent2"/>
                </a:solidFill>
              </a:rPr>
            </a:br>
            <a:r>
              <a:rPr lang="en-US" sz="2600" i="1">
                <a:solidFill>
                  <a:schemeClr val="accent2"/>
                </a:solidFill>
              </a:rPr>
              <a:t>than Air</a:t>
            </a:r>
          </a:p>
        </p:txBody>
      </p:sp>
      <p:pic>
        <p:nvPicPr>
          <p:cNvPr id="145416" name="Picture 8" descr="airtest2"/>
          <p:cNvPicPr>
            <a:picLocks noChangeAspect="1" noChangeArrowheads="1"/>
          </p:cNvPicPr>
          <p:nvPr/>
        </p:nvPicPr>
        <p:blipFill>
          <a:blip r:embed="rId3" cstate="print"/>
          <a:srcRect/>
          <a:stretch>
            <a:fillRect/>
          </a:stretch>
        </p:blipFill>
        <p:spPr bwMode="auto">
          <a:xfrm>
            <a:off x="5943600" y="1143000"/>
            <a:ext cx="2489200" cy="5029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28600"/>
            <a:ext cx="4768998" cy="584775"/>
          </a:xfrm>
          <a:prstGeom prst="rect">
            <a:avLst/>
          </a:prstGeom>
          <a:noFill/>
        </p:spPr>
        <p:txBody>
          <a:bodyPr wrap="none" rtlCol="0">
            <a:spAutoFit/>
          </a:bodyPr>
          <a:lstStyle/>
          <a:p>
            <a:r>
              <a:rPr lang="en-US" sz="3200" b="1" dirty="0" smtClean="0">
                <a:solidFill>
                  <a:srgbClr val="7030A0"/>
                </a:solidFill>
              </a:rPr>
              <a:t>POST WARNING SIGNS</a:t>
            </a:r>
            <a:endParaRPr lang="en-US" sz="3200" b="1" dirty="0">
              <a:solidFill>
                <a:srgbClr val="7030A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57275"/>
            <a:ext cx="3810000" cy="27527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030473"/>
            <a:ext cx="3198036" cy="239852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810000"/>
            <a:ext cx="4445000" cy="2667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398" y="3432082"/>
            <a:ext cx="3181202" cy="3187564"/>
          </a:xfrm>
          <a:prstGeom prst="rect">
            <a:avLst/>
          </a:prstGeom>
        </p:spPr>
      </p:pic>
    </p:spTree>
    <p:extLst>
      <p:ext uri="{BB962C8B-B14F-4D97-AF65-F5344CB8AC3E}">
        <p14:creationId xmlns:p14="http://schemas.microsoft.com/office/powerpoint/2010/main" val="323806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9224" y="1981200"/>
            <a:ext cx="3486150" cy="464820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28599" y="898728"/>
            <a:ext cx="6320095" cy="474007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1524000"/>
            <a:ext cx="6705600" cy="5029200"/>
          </a:xfrm>
          <a:prstGeom prst="rect">
            <a:avLst/>
          </a:prstGeom>
        </p:spPr>
      </p:pic>
      <p:sp>
        <p:nvSpPr>
          <p:cNvPr id="5" name="TextBox 4"/>
          <p:cNvSpPr txBox="1"/>
          <p:nvPr/>
        </p:nvSpPr>
        <p:spPr>
          <a:xfrm>
            <a:off x="1752600" y="72479"/>
            <a:ext cx="2159566" cy="769441"/>
          </a:xfrm>
          <a:prstGeom prst="rect">
            <a:avLst/>
          </a:prstGeom>
          <a:noFill/>
        </p:spPr>
        <p:txBody>
          <a:bodyPr wrap="none" rtlCol="0">
            <a:spAutoFit/>
          </a:bodyPr>
          <a:lstStyle/>
          <a:p>
            <a:r>
              <a:rPr lang="en-US" sz="4400" b="1" dirty="0" smtClean="0">
                <a:solidFill>
                  <a:srgbClr val="7030A0"/>
                </a:solidFill>
              </a:rPr>
              <a:t>LOCKS</a:t>
            </a:r>
            <a:endParaRPr lang="en-US" sz="4400" b="1" dirty="0">
              <a:solidFill>
                <a:srgbClr val="7030A0"/>
              </a:solidFill>
            </a:endParaRPr>
          </a:p>
        </p:txBody>
      </p:sp>
      <p:sp>
        <p:nvSpPr>
          <p:cNvPr id="6" name="TextBox 5"/>
          <p:cNvSpPr txBox="1"/>
          <p:nvPr/>
        </p:nvSpPr>
        <p:spPr>
          <a:xfrm>
            <a:off x="4876800" y="1139279"/>
            <a:ext cx="4073551" cy="769441"/>
          </a:xfrm>
          <a:prstGeom prst="rect">
            <a:avLst/>
          </a:prstGeom>
          <a:noFill/>
        </p:spPr>
        <p:txBody>
          <a:bodyPr wrap="none" rtlCol="0">
            <a:spAutoFit/>
          </a:bodyPr>
          <a:lstStyle/>
          <a:p>
            <a:r>
              <a:rPr lang="en-US" sz="4400" dirty="0" smtClean="0">
                <a:solidFill>
                  <a:srgbClr val="0070C0"/>
                </a:solidFill>
              </a:rPr>
              <a:t>OR BARRIERS</a:t>
            </a:r>
            <a:endParaRPr lang="en-US" sz="4400" dirty="0">
              <a:solidFill>
                <a:srgbClr val="0070C0"/>
              </a:solidFill>
            </a:endParaRPr>
          </a:p>
        </p:txBody>
      </p:sp>
    </p:spTree>
    <p:extLst>
      <p:ext uri="{BB962C8B-B14F-4D97-AF65-F5344CB8AC3E}">
        <p14:creationId xmlns:p14="http://schemas.microsoft.com/office/powerpoint/2010/main" val="96801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500"/>
                            </p:stCondLst>
                            <p:childTnLst>
                              <p:par>
                                <p:cTn id="29" presetID="10" presetClass="entr" presetSubtype="0" fill="hold" nodeType="afterEffect">
                                  <p:stCondLst>
                                    <p:cond delay="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273621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447800"/>
            <a:ext cx="3429000" cy="3539430"/>
          </a:xfrm>
          <a:prstGeom prst="rect">
            <a:avLst/>
          </a:prstGeom>
        </p:spPr>
        <p:txBody>
          <a:bodyPr wrap="square">
            <a:spAutoFit/>
          </a:bodyPr>
          <a:lstStyle/>
          <a:p>
            <a:pPr eaLnBrk="1" hangingPunct="1"/>
            <a:r>
              <a:rPr lang="en-US" sz="3200" dirty="0" smtClean="0"/>
              <a:t>When hazards can’t be engineered out, personal protective equipment is needed.</a:t>
            </a:r>
          </a:p>
        </p:txBody>
      </p:sp>
      <p:pic>
        <p:nvPicPr>
          <p:cNvPr id="3" name="Picture 5" descr="Hardhats"/>
          <p:cNvPicPr>
            <a:picLocks noChangeAspect="1" noChangeArrowheads="1"/>
          </p:cNvPicPr>
          <p:nvPr/>
        </p:nvPicPr>
        <p:blipFill>
          <a:blip r:embed="rId2" cstate="print"/>
          <a:srcRect/>
          <a:stretch>
            <a:fillRect/>
          </a:stretch>
        </p:blipFill>
        <p:spPr bwMode="auto">
          <a:xfrm>
            <a:off x="4495800" y="1828800"/>
            <a:ext cx="3235325" cy="2971800"/>
          </a:xfrm>
          <a:prstGeom prst="rect">
            <a:avLst/>
          </a:prstGeom>
          <a:noFill/>
          <a:ln w="9525">
            <a:noFill/>
            <a:miter lim="800000"/>
            <a:headEnd/>
            <a:tailEnd/>
          </a:ln>
        </p:spPr>
      </p:pic>
      <p:pic>
        <p:nvPicPr>
          <p:cNvPr id="4" name="Picture 4" descr="BrownBoot"/>
          <p:cNvPicPr>
            <a:picLocks noChangeAspect="1" noChangeArrowheads="1"/>
          </p:cNvPicPr>
          <p:nvPr/>
        </p:nvPicPr>
        <p:blipFill>
          <a:blip r:embed="rId3" cstate="print"/>
          <a:srcRect/>
          <a:stretch>
            <a:fillRect/>
          </a:stretch>
        </p:blipFill>
        <p:spPr bwMode="auto">
          <a:xfrm>
            <a:off x="3124200" y="4876800"/>
            <a:ext cx="1790700" cy="1685925"/>
          </a:xfrm>
          <a:prstGeom prst="rect">
            <a:avLst/>
          </a:prstGeom>
          <a:solidFill>
            <a:schemeClr val="bg1">
              <a:alpha val="50195"/>
            </a:schemeClr>
          </a:solidFill>
          <a:ln w="9525">
            <a:noFill/>
            <a:miter lim="800000"/>
            <a:headEnd/>
            <a:tailEnd/>
          </a:ln>
        </p:spPr>
      </p:pic>
      <p:pic>
        <p:nvPicPr>
          <p:cNvPr id="5" name="Picture 6" descr="Glove1"/>
          <p:cNvPicPr>
            <a:picLocks noChangeAspect="1" noChangeArrowheads="1"/>
          </p:cNvPicPr>
          <p:nvPr/>
        </p:nvPicPr>
        <p:blipFill>
          <a:blip r:embed="rId4" cstate="print"/>
          <a:srcRect/>
          <a:stretch>
            <a:fillRect/>
          </a:stretch>
        </p:blipFill>
        <p:spPr bwMode="auto">
          <a:xfrm>
            <a:off x="5105400" y="4800600"/>
            <a:ext cx="2967038" cy="2057400"/>
          </a:xfrm>
          <a:prstGeom prst="rect">
            <a:avLst/>
          </a:prstGeom>
          <a:noFill/>
          <a:ln w="9525">
            <a:noFill/>
            <a:miter lim="800000"/>
            <a:headEnd/>
            <a:tailEnd/>
          </a:ln>
        </p:spPr>
      </p:pic>
      <p:sp>
        <p:nvSpPr>
          <p:cNvPr id="6" name="Rectangle 5"/>
          <p:cNvSpPr/>
          <p:nvPr/>
        </p:nvSpPr>
        <p:spPr>
          <a:xfrm>
            <a:off x="2590800" y="304800"/>
            <a:ext cx="4756751" cy="769441"/>
          </a:xfrm>
          <a:prstGeom prst="rect">
            <a:avLst/>
          </a:prstGeom>
        </p:spPr>
        <p:txBody>
          <a:bodyPr wrap="none">
            <a:spAutoFit/>
          </a:bodyPr>
          <a:lstStyle/>
          <a:p>
            <a:r>
              <a:rPr lang="en-US" sz="4400" dirty="0" smtClean="0">
                <a:solidFill>
                  <a:srgbClr val="7030A0"/>
                </a:solidFill>
              </a:rPr>
              <a:t>Hazard Avoidance</a:t>
            </a:r>
            <a:endParaRPr lang="en-US" sz="4400" dirty="0"/>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533400" y="457200"/>
            <a:ext cx="8095165" cy="2862964"/>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sz="4400" dirty="0">
                <a:solidFill>
                  <a:srgbClr val="7030A0"/>
                </a:solidFill>
              </a:rPr>
              <a:t>Personal Protective Equipment </a:t>
            </a:r>
          </a:p>
          <a:p>
            <a:pPr>
              <a:buFont typeface="Wingdings" pitchFamily="2" charset="2"/>
              <a:buNone/>
            </a:pPr>
            <a:endParaRPr lang="en-US" dirty="0"/>
          </a:p>
          <a:p>
            <a:pPr>
              <a:buFont typeface="Wingdings" pitchFamily="2" charset="2"/>
              <a:buNone/>
            </a:pPr>
            <a:r>
              <a:rPr lang="en-US" sz="3600" dirty="0" smtClean="0"/>
              <a:t>	Provides </a:t>
            </a:r>
            <a:r>
              <a:rPr lang="en-US" sz="3600" dirty="0"/>
              <a:t>protection</a:t>
            </a:r>
            <a:endParaRPr lang="en-US" dirty="0"/>
          </a:p>
          <a:p>
            <a:pPr>
              <a:buFont typeface="Wingdings" pitchFamily="2" charset="2"/>
              <a:buNone/>
            </a:pPr>
            <a:endParaRPr lang="en-US" dirty="0"/>
          </a:p>
          <a:p>
            <a:pPr>
              <a:buFont typeface="Wingdings" pitchFamily="2" charset="2"/>
              <a:buNone/>
            </a:pPr>
            <a:r>
              <a:rPr lang="en-US" dirty="0" smtClean="0">
                <a:solidFill>
                  <a:srgbClr val="FF0000"/>
                </a:solidFill>
              </a:rPr>
              <a:t>	</a:t>
            </a:r>
            <a:r>
              <a:rPr lang="en-US" sz="3200" dirty="0" smtClean="0">
                <a:solidFill>
                  <a:srgbClr val="FF0000"/>
                </a:solidFill>
              </a:rPr>
              <a:t>But does NOT reduce or eliminate </a:t>
            </a:r>
          </a:p>
          <a:p>
            <a:pPr>
              <a:buFont typeface="Wingdings" pitchFamily="2" charset="2"/>
              <a:buNone/>
            </a:pPr>
            <a:r>
              <a:rPr lang="en-US" sz="3200" dirty="0">
                <a:solidFill>
                  <a:srgbClr val="FF0000"/>
                </a:solidFill>
              </a:rPr>
              <a:t> </a:t>
            </a:r>
            <a:r>
              <a:rPr lang="en-US" sz="3200" dirty="0" smtClean="0">
                <a:solidFill>
                  <a:srgbClr val="FF0000"/>
                </a:solidFill>
              </a:rPr>
              <a:t>        the hazards</a:t>
            </a:r>
            <a:endParaRPr lang="en-US" sz="3200" dirty="0">
              <a:solidFill>
                <a:srgbClr val="FF0000"/>
              </a:solidFill>
            </a:endParaRPr>
          </a:p>
        </p:txBody>
      </p:sp>
      <p:sp>
        <p:nvSpPr>
          <p:cNvPr id="168963" name="Rectangle 3"/>
          <p:cNvSpPr>
            <a:spLocks noGrp="1" noChangeArrowheads="1"/>
          </p:cNvSpPr>
          <p:nvPr>
            <p:ph type="body" idx="4294967295"/>
          </p:nvPr>
        </p:nvSpPr>
        <p:spPr>
          <a:xfrm>
            <a:off x="838200" y="1371600"/>
            <a:ext cx="7848600" cy="5151437"/>
          </a:xfrm>
          <a:ln>
            <a:solidFill>
              <a:schemeClr val="accent1"/>
            </a:solidFill>
          </a:ln>
        </p:spPr>
        <p:txBody>
          <a:bodyPr/>
          <a:lstStyle/>
          <a:p>
            <a:pPr eaLnBrk="1" hangingPunct="1">
              <a:buFont typeface="Wingdings" pitchFamily="2" charset="2"/>
              <a:buNone/>
            </a:pPr>
            <a:r>
              <a:rPr lang="en-US" dirty="0" smtClean="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13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613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jackhammer in CS"/>
          <p:cNvPicPr>
            <a:picLocks noChangeAspect="1" noChangeArrowheads="1"/>
          </p:cNvPicPr>
          <p:nvPr/>
        </p:nvPicPr>
        <p:blipFill>
          <a:blip r:embed="rId3" cstate="print"/>
          <a:srcRect/>
          <a:stretch>
            <a:fillRect/>
          </a:stretch>
        </p:blipFill>
        <p:spPr bwMode="auto">
          <a:xfrm>
            <a:off x="2057400" y="1905000"/>
            <a:ext cx="4786313" cy="4765675"/>
          </a:xfrm>
          <a:prstGeom prst="rect">
            <a:avLst/>
          </a:prstGeom>
          <a:noFill/>
          <a:ln w="9525">
            <a:noFill/>
            <a:miter lim="800000"/>
            <a:headEnd/>
            <a:tailEnd/>
          </a:ln>
        </p:spPr>
      </p:pic>
      <p:sp>
        <p:nvSpPr>
          <p:cNvPr id="159747" name="Text Box 3"/>
          <p:cNvSpPr txBox="1">
            <a:spLocks noChangeArrowheads="1"/>
          </p:cNvSpPr>
          <p:nvPr/>
        </p:nvSpPr>
        <p:spPr bwMode="auto">
          <a:xfrm>
            <a:off x="1295400" y="381000"/>
            <a:ext cx="6324600" cy="1311275"/>
          </a:xfrm>
          <a:prstGeom prst="rect">
            <a:avLst/>
          </a:prstGeom>
          <a:noFill/>
          <a:ln w="9525">
            <a:noFill/>
            <a:miter lim="800000"/>
            <a:headEnd/>
            <a:tailEnd/>
          </a:ln>
        </p:spPr>
        <p:txBody>
          <a:bodyPr>
            <a:spAutoFit/>
          </a:bodyPr>
          <a:lstStyle/>
          <a:p>
            <a:pPr>
              <a:buFont typeface="Wingdings" pitchFamily="2" charset="2"/>
              <a:buNone/>
            </a:pPr>
            <a:r>
              <a:rPr lang="en-US" sz="2400">
                <a:solidFill>
                  <a:srgbClr val="CC0099"/>
                </a:solidFill>
                <a:latin typeface="Verdana" pitchFamily="34" charset="0"/>
              </a:rPr>
              <a:t>Reverberation off nearby hard surfaces can make noise </a:t>
            </a:r>
            <a:r>
              <a:rPr lang="en-US" sz="2400">
                <a:solidFill>
                  <a:srgbClr val="FF0000"/>
                </a:solidFill>
                <a:latin typeface="Verdana" pitchFamily="34" charset="0"/>
              </a:rPr>
              <a:t>4 TIMES </a:t>
            </a:r>
            <a:r>
              <a:rPr lang="en-US" sz="2400">
                <a:solidFill>
                  <a:srgbClr val="CC0099"/>
                </a:solidFill>
                <a:latin typeface="Verdana" pitchFamily="34" charset="0"/>
              </a:rPr>
              <a:t>as loud</a:t>
            </a:r>
          </a:p>
        </p:txBody>
      </p:sp>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5" descr="cementbw"/>
          <p:cNvPicPr>
            <a:picLocks noChangeAspect="1" noChangeArrowheads="1"/>
          </p:cNvPicPr>
          <p:nvPr/>
        </p:nvPicPr>
        <p:blipFill>
          <a:blip r:embed="rId3" cstate="print"/>
          <a:srcRect/>
          <a:stretch>
            <a:fillRect/>
          </a:stretch>
        </p:blipFill>
        <p:spPr bwMode="auto">
          <a:xfrm>
            <a:off x="0" y="0"/>
            <a:ext cx="5410200" cy="4057650"/>
          </a:xfrm>
          <a:prstGeom prst="rect">
            <a:avLst/>
          </a:prstGeom>
          <a:noFill/>
          <a:ln w="9525">
            <a:noFill/>
            <a:miter lim="800000"/>
            <a:headEnd/>
            <a:tailEnd/>
          </a:ln>
        </p:spPr>
      </p:pic>
      <p:sp>
        <p:nvSpPr>
          <p:cNvPr id="44035" name="TextBox 2"/>
          <p:cNvSpPr txBox="1">
            <a:spLocks noChangeArrowheads="1"/>
          </p:cNvSpPr>
          <p:nvPr/>
        </p:nvSpPr>
        <p:spPr bwMode="auto">
          <a:xfrm>
            <a:off x="5486400" y="457200"/>
            <a:ext cx="3429000" cy="5908675"/>
          </a:xfrm>
          <a:prstGeom prst="rect">
            <a:avLst/>
          </a:prstGeom>
          <a:noFill/>
          <a:ln w="9525">
            <a:noFill/>
            <a:miter lim="800000"/>
            <a:headEnd/>
            <a:tailEnd/>
          </a:ln>
        </p:spPr>
        <p:txBody>
          <a:bodyPr>
            <a:spAutoFit/>
          </a:bodyPr>
          <a:lstStyle/>
          <a:p>
            <a:pPr>
              <a:buFont typeface="Wingdings" pitchFamily="2" charset="2"/>
              <a:buNone/>
            </a:pPr>
            <a:r>
              <a:rPr lang="en-US"/>
              <a:t>2 workers using needle guns inside mixer</a:t>
            </a:r>
          </a:p>
          <a:p>
            <a:pPr>
              <a:buFont typeface="Wingdings" pitchFamily="2" charset="2"/>
              <a:buNone/>
            </a:pPr>
            <a:endParaRPr lang="en-US"/>
          </a:p>
          <a:p>
            <a:pPr>
              <a:buFont typeface="Wingdings" pitchFamily="2" charset="2"/>
              <a:buNone/>
            </a:pPr>
            <a:r>
              <a:rPr lang="en-US"/>
              <a:t>Average noise level: </a:t>
            </a:r>
          </a:p>
          <a:p>
            <a:pPr algn="ctr">
              <a:buFont typeface="Wingdings" pitchFamily="2" charset="2"/>
              <a:buNone/>
            </a:pPr>
            <a:r>
              <a:rPr lang="en-US">
                <a:solidFill>
                  <a:srgbClr val="FF0000"/>
                </a:solidFill>
              </a:rPr>
              <a:t>119 dB</a:t>
            </a:r>
          </a:p>
          <a:p>
            <a:pPr algn="ctr">
              <a:buFont typeface="Wingdings" pitchFamily="2" charset="2"/>
              <a:buNone/>
            </a:pPr>
            <a:endParaRPr lang="en-US">
              <a:solidFill>
                <a:srgbClr val="FF0000"/>
              </a:solidFill>
            </a:endParaRPr>
          </a:p>
          <a:p>
            <a:pPr>
              <a:buFont typeface="Wingdings" pitchFamily="2" charset="2"/>
              <a:buNone/>
            </a:pPr>
            <a:r>
              <a:rPr lang="en-US"/>
              <a:t>Level at eardrum</a:t>
            </a:r>
          </a:p>
          <a:p>
            <a:pPr>
              <a:buFont typeface="Wingdings" pitchFamily="2" charset="2"/>
              <a:buNone/>
            </a:pPr>
            <a:r>
              <a:rPr lang="en-US"/>
              <a:t>(with </a:t>
            </a:r>
            <a:r>
              <a:rPr lang="en-US" i="1"/>
              <a:t>double protection</a:t>
            </a:r>
            <a:r>
              <a:rPr lang="en-US"/>
              <a:t>):</a:t>
            </a:r>
          </a:p>
          <a:p>
            <a:pPr algn="ctr">
              <a:buFont typeface="Wingdings" pitchFamily="2" charset="2"/>
              <a:buNone/>
            </a:pPr>
            <a:r>
              <a:rPr lang="en-US">
                <a:solidFill>
                  <a:srgbClr val="FF0000"/>
                </a:solidFill>
              </a:rPr>
              <a:t> 91 dB</a:t>
            </a:r>
          </a:p>
        </p:txBody>
      </p:sp>
      <p:sp>
        <p:nvSpPr>
          <p:cNvPr id="44036" name="TextBox 3"/>
          <p:cNvSpPr txBox="1">
            <a:spLocks noChangeArrowheads="1"/>
          </p:cNvSpPr>
          <p:nvPr/>
        </p:nvSpPr>
        <p:spPr bwMode="auto">
          <a:xfrm>
            <a:off x="381000" y="4648200"/>
            <a:ext cx="4953000" cy="1514475"/>
          </a:xfrm>
          <a:prstGeom prst="rect">
            <a:avLst/>
          </a:prstGeom>
          <a:noFill/>
          <a:ln w="9525">
            <a:noFill/>
            <a:miter lim="800000"/>
            <a:headEnd/>
            <a:tailEnd/>
          </a:ln>
        </p:spPr>
        <p:txBody>
          <a:bodyPr>
            <a:spAutoFit/>
          </a:bodyPr>
          <a:lstStyle/>
          <a:p>
            <a:pPr>
              <a:buFont typeface="Wingdings" pitchFamily="2" charset="2"/>
              <a:buNone/>
            </a:pPr>
            <a:r>
              <a:rPr lang="en-US">
                <a:solidFill>
                  <a:srgbClr val="0070C0"/>
                </a:solidFill>
              </a:rPr>
              <a:t>Level at eardrum reached maximum allowable 8-hour dose in</a:t>
            </a:r>
            <a:endParaRPr lang="en-US">
              <a:solidFill>
                <a:srgbClr val="FF0000"/>
              </a:solidFill>
            </a:endParaRPr>
          </a:p>
        </p:txBody>
      </p:sp>
      <p:sp>
        <p:nvSpPr>
          <p:cNvPr id="6" name="TextBox 5"/>
          <p:cNvSpPr txBox="1">
            <a:spLocks noChangeArrowheads="1"/>
          </p:cNvSpPr>
          <p:nvPr/>
        </p:nvSpPr>
        <p:spPr bwMode="auto">
          <a:xfrm>
            <a:off x="1593850" y="5640388"/>
            <a:ext cx="1911350" cy="531812"/>
          </a:xfrm>
          <a:prstGeom prst="rect">
            <a:avLst/>
          </a:prstGeom>
          <a:noFill/>
          <a:ln w="9525">
            <a:noFill/>
            <a:miter lim="800000"/>
            <a:headEnd/>
            <a:tailEnd/>
          </a:ln>
        </p:spPr>
        <p:txBody>
          <a:bodyPr wrap="none">
            <a:spAutoFit/>
          </a:bodyPr>
          <a:lstStyle/>
          <a:p>
            <a:pPr>
              <a:buFont typeface="Wingdings" pitchFamily="2" charset="2"/>
              <a:buNone/>
            </a:pPr>
            <a:r>
              <a:rPr lang="en-US">
                <a:solidFill>
                  <a:srgbClr val="FF0000"/>
                </a:solidFill>
              </a:rPr>
              <a:t>3-1/2 hours</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2" end="2"/>
                                            </p:txEl>
                                          </p:spTgt>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300"/>
                                  </p:stCondLst>
                                  <p:childTnLst>
                                    <p:set>
                                      <p:cBhvr>
                                        <p:cTn id="9" dur="1" fill="hold">
                                          <p:stCondLst>
                                            <p:cond delay="0"/>
                                          </p:stCondLst>
                                        </p:cTn>
                                        <p:tgtEl>
                                          <p:spTgt spid="44035">
                                            <p:txEl>
                                              <p:pRg st="3" end="3"/>
                                            </p:txEl>
                                          </p:spTgt>
                                        </p:tgtEl>
                                        <p:attrNameLst>
                                          <p:attrName>style.visibility</p:attrName>
                                        </p:attrNameLst>
                                      </p:cBhvr>
                                      <p:to>
                                        <p:strVal val="visible"/>
                                      </p:to>
                                    </p:set>
                                    <p:animEffect transition="in" filter="dissolve">
                                      <p:cBhvr>
                                        <p:cTn id="10" dur="500"/>
                                        <p:tgtEl>
                                          <p:spTgt spid="4403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3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035">
                                            <p:txEl>
                                              <p:pRg st="6" end="6"/>
                                            </p:txEl>
                                          </p:spTgt>
                                        </p:tgtEl>
                                        <p:attrNameLst>
                                          <p:attrName>style.visibility</p:attrName>
                                        </p:attrNameLst>
                                      </p:cBhvr>
                                      <p:to>
                                        <p:strVal val="visible"/>
                                      </p:to>
                                    </p:set>
                                  </p:childTnLst>
                                </p:cTn>
                              </p:par>
                              <p:par>
                                <p:cTn id="17" presetID="9" presetClass="entr" presetSubtype="0" fill="hold" nodeType="withEffect">
                                  <p:stCondLst>
                                    <p:cond delay="400"/>
                                  </p:stCondLst>
                                  <p:childTnLst>
                                    <p:set>
                                      <p:cBhvr>
                                        <p:cTn id="18" dur="1" fill="hold">
                                          <p:stCondLst>
                                            <p:cond delay="0"/>
                                          </p:stCondLst>
                                        </p:cTn>
                                        <p:tgtEl>
                                          <p:spTgt spid="44035">
                                            <p:txEl>
                                              <p:pRg st="7" end="7"/>
                                            </p:txEl>
                                          </p:spTgt>
                                        </p:tgtEl>
                                        <p:attrNameLst>
                                          <p:attrName>style.visibility</p:attrName>
                                        </p:attrNameLst>
                                      </p:cBhvr>
                                      <p:to>
                                        <p:strVal val="visible"/>
                                      </p:to>
                                    </p:set>
                                    <p:animEffect transition="in" filter="dissolve">
                                      <p:cBhvr>
                                        <p:cTn id="19" dur="500"/>
                                        <p:tgtEl>
                                          <p:spTgt spid="44035">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4036">
                                            <p:txEl>
                                              <p:pRg st="0" end="0"/>
                                            </p:txEl>
                                          </p:spTgt>
                                        </p:tgtEl>
                                        <p:attrNameLst>
                                          <p:attrName>style.visibility</p:attrName>
                                        </p:attrNameLst>
                                      </p:cBhvr>
                                      <p:to>
                                        <p:strVal val="visible"/>
                                      </p:to>
                                    </p:set>
                                  </p:childTnLst>
                                </p:cTn>
                              </p:par>
                              <p:par>
                                <p:cTn id="24" presetID="9" presetClass="entr" presetSubtype="0" fill="hold" grpId="0" nodeType="withEffect">
                                  <p:stCondLst>
                                    <p:cond delay="30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1" y="-14909"/>
            <a:ext cx="5791199" cy="5948570"/>
          </a:xfrm>
          <a:prstGeom prst="rect">
            <a:avLst/>
          </a:prstGeom>
        </p:spPr>
      </p:pic>
    </p:spTree>
    <p:extLst>
      <p:ext uri="{BB962C8B-B14F-4D97-AF65-F5344CB8AC3E}">
        <p14:creationId xmlns:p14="http://schemas.microsoft.com/office/powerpoint/2010/main" val="2058401490"/>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47244"/>
            <a:ext cx="4648200" cy="5893918"/>
          </a:xfrm>
          <a:prstGeom prst="rect">
            <a:avLst/>
          </a:prstGeom>
        </p:spPr>
      </p:pic>
    </p:spTree>
    <p:extLst>
      <p:ext uri="{BB962C8B-B14F-4D97-AF65-F5344CB8AC3E}">
        <p14:creationId xmlns:p14="http://schemas.microsoft.com/office/powerpoint/2010/main" val="4184613450"/>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37612"/>
            <a:ext cx="5410200" cy="5776014"/>
          </a:xfrm>
          <a:prstGeom prst="rect">
            <a:avLst/>
          </a:prstGeom>
        </p:spPr>
      </p:pic>
    </p:spTree>
    <p:extLst>
      <p:ext uri="{BB962C8B-B14F-4D97-AF65-F5344CB8AC3E}">
        <p14:creationId xmlns:p14="http://schemas.microsoft.com/office/powerpoint/2010/main" val="3241162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OUTSIDE CHAMBER.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74215895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NSIDE CHAMBER.JPG"/>
          <p:cNvPicPr>
            <a:picLocks noChangeAspect="1"/>
          </p:cNvPicPr>
          <p:nvPr/>
        </p:nvPicPr>
        <p:blipFill>
          <a:blip r:embed="rId3" cstate="print"/>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really evil trench picture.bmp"/>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p:blipFill>
        <p:spPr bwMode="auto">
          <a:xfrm>
            <a:off x="152400" y="112713"/>
            <a:ext cx="8839200" cy="6632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oysterin"/>
          <p:cNvPicPr>
            <a:picLocks noChangeAspect="1" noChangeArrowheads="1"/>
          </p:cNvPicPr>
          <p:nvPr/>
        </p:nvPicPr>
        <p:blipFill>
          <a:blip r:embed="rId3" cstate="print">
            <a:lum bright="12000"/>
          </a:blip>
          <a:srcRect/>
          <a:stretch>
            <a:fillRect/>
          </a:stretch>
        </p:blipFill>
        <p:spPr bwMode="auto">
          <a:xfrm>
            <a:off x="3962400" y="3144838"/>
            <a:ext cx="5181600" cy="3713162"/>
          </a:xfrm>
          <a:prstGeom prst="rect">
            <a:avLst/>
          </a:prstGeom>
          <a:noFill/>
          <a:ln w="9525">
            <a:noFill/>
            <a:miter lim="800000"/>
            <a:headEnd/>
            <a:tailEnd/>
          </a:ln>
        </p:spPr>
      </p:pic>
      <p:pic>
        <p:nvPicPr>
          <p:cNvPr id="39939" name="Picture 3" descr="oystertk"/>
          <p:cNvPicPr>
            <a:picLocks noChangeAspect="1" noChangeArrowheads="1"/>
          </p:cNvPicPr>
          <p:nvPr/>
        </p:nvPicPr>
        <p:blipFill>
          <a:blip r:embed="rId4" cstate="print"/>
          <a:srcRect/>
          <a:stretch>
            <a:fillRect/>
          </a:stretch>
        </p:blipFill>
        <p:spPr bwMode="auto">
          <a:xfrm>
            <a:off x="0" y="0"/>
            <a:ext cx="3825875" cy="5867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406047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026" descr="aboveground vault with door"/>
          <p:cNvPicPr>
            <a:picLocks noChangeAspect="1" noChangeArrowheads="1"/>
          </p:cNvPicPr>
          <p:nvPr/>
        </p:nvPicPr>
        <p:blipFill>
          <a:blip r:embed="rId3" cstate="print"/>
          <a:srcRect/>
          <a:stretch>
            <a:fillRect/>
          </a:stretch>
        </p:blipFill>
        <p:spPr bwMode="auto">
          <a:xfrm>
            <a:off x="76200" y="66675"/>
            <a:ext cx="9144000" cy="67262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inside boat hull"/>
          <p:cNvPicPr>
            <a:picLocks noChangeAspect="1" noChangeArrowheads="1"/>
          </p:cNvPicPr>
          <p:nvPr/>
        </p:nvPicPr>
        <p:blipFill>
          <a:blip r:embed="rId3" cstate="print"/>
          <a:srcRect/>
          <a:stretch>
            <a:fillRect/>
          </a:stretch>
        </p:blipFill>
        <p:spPr bwMode="auto">
          <a:xfrm>
            <a:off x="0" y="249238"/>
            <a:ext cx="9144000" cy="6361112"/>
          </a:xfrm>
          <a:prstGeom prst="rect">
            <a:avLst/>
          </a:prstGeom>
          <a:noFill/>
          <a:ln w="9525">
            <a:noFill/>
            <a:miter lim="800000"/>
            <a:headEnd/>
            <a:tailEnd/>
          </a:ln>
        </p:spPr>
      </p:pic>
    </p:spTree>
    <p:extLst>
      <p:ext uri="{BB962C8B-B14F-4D97-AF65-F5344CB8AC3E}">
        <p14:creationId xmlns:p14="http://schemas.microsoft.com/office/powerpoint/2010/main" val="259659165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guy in boat hull"/>
          <p:cNvPicPr>
            <a:picLocks noChangeAspect="1" noChangeArrowheads="1"/>
          </p:cNvPicPr>
          <p:nvPr/>
        </p:nvPicPr>
        <p:blipFill>
          <a:blip r:embed="rId3" cstate="print"/>
          <a:srcRect/>
          <a:stretch>
            <a:fillRect/>
          </a:stretch>
        </p:blipFill>
        <p:spPr bwMode="auto">
          <a:xfrm>
            <a:off x="0" y="374650"/>
            <a:ext cx="9144000" cy="6110288"/>
          </a:xfrm>
          <a:prstGeom prst="rect">
            <a:avLst/>
          </a:prstGeom>
          <a:noFill/>
          <a:ln w="9525">
            <a:noFill/>
            <a:miter lim="800000"/>
            <a:headEnd/>
            <a:tailEnd/>
          </a:ln>
        </p:spPr>
      </p:pic>
    </p:spTree>
    <p:extLst>
      <p:ext uri="{BB962C8B-B14F-4D97-AF65-F5344CB8AC3E}">
        <p14:creationId xmlns:p14="http://schemas.microsoft.com/office/powerpoint/2010/main" val="164899468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593725" y="412750"/>
            <a:ext cx="8074025" cy="561975"/>
          </a:xfrm>
          <a:prstGeom prst="rect">
            <a:avLst/>
          </a:prstGeom>
          <a:noFill/>
          <a:ln w="9525">
            <a:noFill/>
            <a:miter lim="800000"/>
            <a:headEnd/>
            <a:tailEnd/>
          </a:ln>
        </p:spPr>
        <p:txBody>
          <a:bodyPr wrap="none" lIns="92075" tIns="46038" rIns="92075" bIns="46038">
            <a:spAutoFit/>
          </a:bodyPr>
          <a:lstStyle/>
          <a:p>
            <a:pPr>
              <a:buFont typeface="Wingdings" pitchFamily="2" charset="2"/>
              <a:buNone/>
            </a:pPr>
            <a:r>
              <a:rPr lang="en-US"/>
              <a:t>Why is it important to know about confined spaces?</a:t>
            </a:r>
          </a:p>
        </p:txBody>
      </p:sp>
      <p:sp>
        <p:nvSpPr>
          <p:cNvPr id="408579" name="Text Box 3"/>
          <p:cNvSpPr txBox="1">
            <a:spLocks noChangeArrowheads="1"/>
          </p:cNvSpPr>
          <p:nvPr/>
        </p:nvSpPr>
        <p:spPr bwMode="auto">
          <a:xfrm>
            <a:off x="914400" y="1219200"/>
            <a:ext cx="7010400" cy="1301750"/>
          </a:xfrm>
          <a:prstGeom prst="rect">
            <a:avLst/>
          </a:prstGeom>
          <a:noFill/>
          <a:ln w="9525">
            <a:noFill/>
            <a:miter lim="800000"/>
            <a:headEnd/>
            <a:tailEnd/>
          </a:ln>
        </p:spPr>
        <p:txBody>
          <a:bodyPr lIns="92075" tIns="46038" rIns="92075" bIns="46038">
            <a:spAutoFit/>
          </a:bodyPr>
          <a:lstStyle/>
          <a:p>
            <a:pPr algn="ctr">
              <a:buFont typeface="Wingdings" pitchFamily="2" charset="2"/>
              <a:buNone/>
            </a:pPr>
            <a:r>
              <a:rPr lang="en-US" sz="3600">
                <a:solidFill>
                  <a:srgbClr val="FF3300"/>
                </a:solidFill>
              </a:rPr>
              <a:t>Every year, about 65 workers die in confined spaces</a:t>
            </a:r>
          </a:p>
        </p:txBody>
      </p:sp>
      <p:sp>
        <p:nvSpPr>
          <p:cNvPr id="408580" name="Text Box 4"/>
          <p:cNvSpPr txBox="1">
            <a:spLocks noChangeArrowheads="1"/>
          </p:cNvSpPr>
          <p:nvPr/>
        </p:nvSpPr>
        <p:spPr bwMode="auto">
          <a:xfrm>
            <a:off x="1447800" y="2743200"/>
            <a:ext cx="6035675" cy="1301750"/>
          </a:xfrm>
          <a:prstGeom prst="rect">
            <a:avLst/>
          </a:prstGeom>
          <a:noFill/>
          <a:ln w="9525">
            <a:noFill/>
            <a:miter lim="800000"/>
            <a:headEnd/>
            <a:tailEnd/>
          </a:ln>
        </p:spPr>
        <p:txBody>
          <a:bodyPr lIns="92075" tIns="46038" rIns="92075" bIns="46038">
            <a:spAutoFit/>
          </a:bodyPr>
          <a:lstStyle/>
          <a:p>
            <a:pPr>
              <a:buFont typeface="Wingdings" pitchFamily="2" charset="2"/>
              <a:buNone/>
            </a:pPr>
            <a:r>
              <a:rPr lang="en-US" sz="3600">
                <a:solidFill>
                  <a:srgbClr val="FF3300"/>
                </a:solidFill>
              </a:rPr>
              <a:t>Almost all of them hadn’t been trained on the dangers</a:t>
            </a:r>
          </a:p>
        </p:txBody>
      </p:sp>
      <p:sp>
        <p:nvSpPr>
          <p:cNvPr id="408582" name="Text Box 6"/>
          <p:cNvSpPr txBox="1">
            <a:spLocks noChangeArrowheads="1"/>
          </p:cNvSpPr>
          <p:nvPr/>
        </p:nvSpPr>
        <p:spPr bwMode="auto">
          <a:xfrm>
            <a:off x="1066800" y="4572000"/>
            <a:ext cx="7086600" cy="1301750"/>
          </a:xfrm>
          <a:prstGeom prst="rect">
            <a:avLst/>
          </a:prstGeom>
          <a:noFill/>
          <a:ln w="9525">
            <a:noFill/>
            <a:miter lim="800000"/>
            <a:headEnd/>
            <a:tailEnd/>
          </a:ln>
        </p:spPr>
        <p:txBody>
          <a:bodyPr lIns="92075" tIns="46038" rIns="92075" bIns="46038">
            <a:spAutoFit/>
          </a:bodyPr>
          <a:lstStyle/>
          <a:p>
            <a:pPr>
              <a:buFont typeface="Wingdings" pitchFamily="2" charset="2"/>
              <a:buNone/>
            </a:pPr>
            <a:r>
              <a:rPr lang="en-US" sz="3600">
                <a:solidFill>
                  <a:srgbClr val="FF3300"/>
                </a:solidFill>
              </a:rPr>
              <a:t>In almost every case, no one tested the air or ventilated the space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08579">
                                            <p:txEl>
                                              <p:pRg st="0" end="0"/>
                                            </p:txEl>
                                          </p:spTgt>
                                        </p:tgtEl>
                                        <p:attrNameLst>
                                          <p:attrName>style.visibility</p:attrName>
                                        </p:attrNameLst>
                                      </p:cBhvr>
                                      <p:to>
                                        <p:strVal val="visible"/>
                                      </p:to>
                                    </p:set>
                                    <p:anim calcmode="lin" valueType="num">
                                      <p:cBhvr>
                                        <p:cTn id="7" dur="1000" fill="hold"/>
                                        <p:tgtEl>
                                          <p:spTgt spid="40857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0857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0857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2000" fill="hold"/>
                                        <p:tgtEl>
                                          <p:spTgt spid="408579">
                                            <p:txEl>
                                              <p:pRg st="0" end="0"/>
                                            </p:txEl>
                                          </p:spTgt>
                                        </p:tgtEl>
                                        <p:attrNameLst>
                                          <p:attrName>style.color</p:attrName>
                                        </p:attrNameLst>
                                      </p:cBhvr>
                                      <p:to>
                                        <a:schemeClr val="tx2"/>
                                      </p:to>
                                    </p:animClr>
                                  </p:childTnLst>
                                </p:cTn>
                              </p:par>
                              <p:par>
                                <p:cTn id="14" presetID="55" presetClass="entr" presetSubtype="0" fill="hold" nodeType="withEffect">
                                  <p:stCondLst>
                                    <p:cond delay="0"/>
                                  </p:stCondLst>
                                  <p:childTnLst>
                                    <p:set>
                                      <p:cBhvr>
                                        <p:cTn id="15" dur="1" fill="hold">
                                          <p:stCondLst>
                                            <p:cond delay="0"/>
                                          </p:stCondLst>
                                        </p:cTn>
                                        <p:tgtEl>
                                          <p:spTgt spid="408580">
                                            <p:txEl>
                                              <p:pRg st="0" end="0"/>
                                            </p:txEl>
                                          </p:spTgt>
                                        </p:tgtEl>
                                        <p:attrNameLst>
                                          <p:attrName>style.visibility</p:attrName>
                                        </p:attrNameLst>
                                      </p:cBhvr>
                                      <p:to>
                                        <p:strVal val="visible"/>
                                      </p:to>
                                    </p:set>
                                    <p:anim calcmode="lin" valueType="num">
                                      <p:cBhvr>
                                        <p:cTn id="16" dur="1000" fill="hold"/>
                                        <p:tgtEl>
                                          <p:spTgt spid="408580">
                                            <p:txEl>
                                              <p:pRg st="0" end="0"/>
                                            </p:txEl>
                                          </p:spTgt>
                                        </p:tgtEl>
                                        <p:attrNameLst>
                                          <p:attrName>ppt_w</p:attrName>
                                        </p:attrNameLst>
                                      </p:cBhvr>
                                      <p:tavLst>
                                        <p:tav tm="0">
                                          <p:val>
                                            <p:strVal val="#ppt_w*0.70"/>
                                          </p:val>
                                        </p:tav>
                                        <p:tav tm="100000">
                                          <p:val>
                                            <p:strVal val="#ppt_w"/>
                                          </p:val>
                                        </p:tav>
                                      </p:tavLst>
                                    </p:anim>
                                    <p:anim calcmode="lin" valueType="num">
                                      <p:cBhvr>
                                        <p:cTn id="17" dur="1000" fill="hold"/>
                                        <p:tgtEl>
                                          <p:spTgt spid="408580">
                                            <p:txEl>
                                              <p:pRg st="0" end="0"/>
                                            </p:txEl>
                                          </p:spTgt>
                                        </p:tgtEl>
                                        <p:attrNameLst>
                                          <p:attrName>ppt_h</p:attrName>
                                        </p:attrNameLst>
                                      </p:cBhvr>
                                      <p:tavLst>
                                        <p:tav tm="0">
                                          <p:val>
                                            <p:strVal val="#ppt_h"/>
                                          </p:val>
                                        </p:tav>
                                        <p:tav tm="100000">
                                          <p:val>
                                            <p:strVal val="#ppt_h"/>
                                          </p:val>
                                        </p:tav>
                                      </p:tavLst>
                                    </p:anim>
                                    <p:animEffect transition="in" filter="fade">
                                      <p:cBhvr>
                                        <p:cTn id="18" dur="1000"/>
                                        <p:tgtEl>
                                          <p:spTgt spid="40858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408580">
                                            <p:txEl>
                                              <p:pRg st="0" end="0"/>
                                            </p:txEl>
                                          </p:spTgt>
                                        </p:tgtEl>
                                        <p:attrNameLst>
                                          <p:attrName>style.color</p:attrName>
                                        </p:attrNameLst>
                                      </p:cBhvr>
                                      <p:to>
                                        <a:schemeClr val="tx2"/>
                                      </p:to>
                                    </p:animClr>
                                  </p:childTnLst>
                                </p:cTn>
                              </p:par>
                              <p:par>
                                <p:cTn id="23" presetID="55" presetClass="entr" presetSubtype="0" fill="hold" nodeType="withEffect">
                                  <p:stCondLst>
                                    <p:cond delay="0"/>
                                  </p:stCondLst>
                                  <p:childTnLst>
                                    <p:set>
                                      <p:cBhvr>
                                        <p:cTn id="24" dur="1" fill="hold">
                                          <p:stCondLst>
                                            <p:cond delay="0"/>
                                          </p:stCondLst>
                                        </p:cTn>
                                        <p:tgtEl>
                                          <p:spTgt spid="408582">
                                            <p:txEl>
                                              <p:pRg st="0" end="0"/>
                                            </p:txEl>
                                          </p:spTgt>
                                        </p:tgtEl>
                                        <p:attrNameLst>
                                          <p:attrName>style.visibility</p:attrName>
                                        </p:attrNameLst>
                                      </p:cBhvr>
                                      <p:to>
                                        <p:strVal val="visible"/>
                                      </p:to>
                                    </p:set>
                                    <p:anim calcmode="lin" valueType="num">
                                      <p:cBhvr>
                                        <p:cTn id="25" dur="1000" fill="hold"/>
                                        <p:tgtEl>
                                          <p:spTgt spid="408582">
                                            <p:txEl>
                                              <p:pRg st="0" end="0"/>
                                            </p:txEl>
                                          </p:spTgt>
                                        </p:tgtEl>
                                        <p:attrNameLst>
                                          <p:attrName>ppt_w</p:attrName>
                                        </p:attrNameLst>
                                      </p:cBhvr>
                                      <p:tavLst>
                                        <p:tav tm="0">
                                          <p:val>
                                            <p:strVal val="#ppt_w*0.70"/>
                                          </p:val>
                                        </p:tav>
                                        <p:tav tm="100000">
                                          <p:val>
                                            <p:strVal val="#ppt_w"/>
                                          </p:val>
                                        </p:tav>
                                      </p:tavLst>
                                    </p:anim>
                                    <p:anim calcmode="lin" valueType="num">
                                      <p:cBhvr>
                                        <p:cTn id="26" dur="1000" fill="hold"/>
                                        <p:tgtEl>
                                          <p:spTgt spid="408582">
                                            <p:txEl>
                                              <p:pRg st="0" end="0"/>
                                            </p:txEl>
                                          </p:spTgt>
                                        </p:tgtEl>
                                        <p:attrNameLst>
                                          <p:attrName>ppt_h</p:attrName>
                                        </p:attrNameLst>
                                      </p:cBhvr>
                                      <p:tavLst>
                                        <p:tav tm="0">
                                          <p:val>
                                            <p:strVal val="#ppt_h"/>
                                          </p:val>
                                        </p:tav>
                                        <p:tav tm="100000">
                                          <p:val>
                                            <p:strVal val="#ppt_h"/>
                                          </p:val>
                                        </p:tav>
                                      </p:tavLst>
                                    </p:anim>
                                    <p:animEffect transition="in" filter="fade">
                                      <p:cBhvr>
                                        <p:cTn id="27" dur="1000"/>
                                        <p:tgtEl>
                                          <p:spTgt spid="4085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jacksonvillehomeinspectors.com/wp-content/uploads/2014/06/xWally-Conway-Jacksonvillle-Home-Inspector-crawl-space2.jpg"/>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3999" cy="6248400"/>
          </a:xfrm>
          <a:prstGeom prst="rect">
            <a:avLst/>
          </a:prstGeom>
          <a:noFill/>
          <a:ln>
            <a:noFill/>
          </a:ln>
        </p:spPr>
      </p:pic>
    </p:spTree>
    <p:extLst>
      <p:ext uri="{BB962C8B-B14F-4D97-AF65-F5344CB8AC3E}">
        <p14:creationId xmlns:p14="http://schemas.microsoft.com/office/powerpoint/2010/main" val="25452787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chezerbey.com/wp-content/uploads/2009/08/attichatch_082909.jpg"/>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5638800" cy="6629400"/>
          </a:xfrm>
          <a:prstGeom prst="rect">
            <a:avLst/>
          </a:prstGeom>
          <a:noFill/>
          <a:ln>
            <a:noFill/>
          </a:ln>
        </p:spPr>
      </p:pic>
    </p:spTree>
    <p:extLst>
      <p:ext uri="{BB962C8B-B14F-4D97-AF65-F5344CB8AC3E}">
        <p14:creationId xmlns:p14="http://schemas.microsoft.com/office/powerpoint/2010/main" val="28390498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hotos.demandstudios.com/getty/article/208/203/E000392_XS.jpg"/>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4495800" cy="6324600"/>
          </a:xfrm>
          <a:prstGeom prst="rect">
            <a:avLst/>
          </a:prstGeom>
          <a:noFill/>
          <a:ln>
            <a:noFill/>
          </a:ln>
        </p:spPr>
      </p:pic>
    </p:spTree>
    <p:extLst>
      <p:ext uri="{BB962C8B-B14F-4D97-AF65-F5344CB8AC3E}">
        <p14:creationId xmlns:p14="http://schemas.microsoft.com/office/powerpoint/2010/main" val="7133375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381780"/>
            <a:ext cx="1981200" cy="523220"/>
          </a:xfrm>
          <a:prstGeom prst="rect">
            <a:avLst/>
          </a:prstGeom>
          <a:noFill/>
        </p:spPr>
        <p:txBody>
          <a:bodyPr wrap="square" rtlCol="0">
            <a:spAutoFit/>
          </a:bodyPr>
          <a:lstStyle/>
          <a:p>
            <a:r>
              <a:rPr lang="en-US" sz="2800" dirty="0" smtClean="0">
                <a:solidFill>
                  <a:srgbClr val="0070C0"/>
                </a:solidFill>
              </a:rPr>
              <a:t>Step 1:</a:t>
            </a:r>
            <a:endParaRPr lang="en-US" sz="2800" dirty="0">
              <a:solidFill>
                <a:srgbClr val="0070C0"/>
              </a:solidFill>
            </a:endParaRPr>
          </a:p>
        </p:txBody>
      </p:sp>
      <p:sp>
        <p:nvSpPr>
          <p:cNvPr id="3" name="TextBox 2"/>
          <p:cNvSpPr txBox="1"/>
          <p:nvPr/>
        </p:nvSpPr>
        <p:spPr>
          <a:xfrm>
            <a:off x="1981200" y="1371600"/>
            <a:ext cx="6942926" cy="523220"/>
          </a:xfrm>
          <a:prstGeom prst="rect">
            <a:avLst/>
          </a:prstGeom>
          <a:noFill/>
        </p:spPr>
        <p:txBody>
          <a:bodyPr wrap="none" rtlCol="0">
            <a:spAutoFit/>
          </a:bodyPr>
          <a:lstStyle/>
          <a:p>
            <a:r>
              <a:rPr lang="en-US" sz="2800" dirty="0">
                <a:solidFill>
                  <a:srgbClr val="7030A0"/>
                </a:solidFill>
              </a:rPr>
              <a:t>Facility managers identify confined spaces</a:t>
            </a:r>
          </a:p>
        </p:txBody>
      </p:sp>
      <p:sp>
        <p:nvSpPr>
          <p:cNvPr id="4" name="TextBox 3"/>
          <p:cNvSpPr txBox="1"/>
          <p:nvPr/>
        </p:nvSpPr>
        <p:spPr>
          <a:xfrm>
            <a:off x="1828800" y="457200"/>
            <a:ext cx="5525872" cy="523220"/>
          </a:xfrm>
          <a:prstGeom prst="rect">
            <a:avLst/>
          </a:prstGeom>
          <a:noFill/>
        </p:spPr>
        <p:txBody>
          <a:bodyPr wrap="none" rtlCol="0">
            <a:spAutoFit/>
          </a:bodyPr>
          <a:lstStyle/>
          <a:p>
            <a:r>
              <a:rPr lang="en-US" sz="2800" dirty="0" smtClean="0">
                <a:solidFill>
                  <a:srgbClr val="0000FF"/>
                </a:solidFill>
              </a:rPr>
              <a:t>Designing a Confined Space plan</a:t>
            </a:r>
            <a:endParaRPr lang="en-US" sz="2800" dirty="0">
              <a:solidFill>
                <a:srgbClr val="0000FF"/>
              </a:solidFill>
            </a:endParaRPr>
          </a:p>
        </p:txBody>
      </p:sp>
      <p:sp>
        <p:nvSpPr>
          <p:cNvPr id="5" name="TextBox 4"/>
          <p:cNvSpPr txBox="1"/>
          <p:nvPr/>
        </p:nvSpPr>
        <p:spPr>
          <a:xfrm>
            <a:off x="457200" y="2143780"/>
            <a:ext cx="1981200" cy="523220"/>
          </a:xfrm>
          <a:prstGeom prst="rect">
            <a:avLst/>
          </a:prstGeom>
          <a:noFill/>
        </p:spPr>
        <p:txBody>
          <a:bodyPr wrap="square" rtlCol="0">
            <a:spAutoFit/>
          </a:bodyPr>
          <a:lstStyle/>
          <a:p>
            <a:r>
              <a:rPr lang="en-US" sz="2800" dirty="0" smtClean="0">
                <a:solidFill>
                  <a:srgbClr val="0070C0"/>
                </a:solidFill>
              </a:rPr>
              <a:t>Step 1a:</a:t>
            </a:r>
            <a:endParaRPr lang="en-US" sz="2800" dirty="0">
              <a:solidFill>
                <a:srgbClr val="0070C0"/>
              </a:solidFill>
            </a:endParaRPr>
          </a:p>
        </p:txBody>
      </p:sp>
      <p:sp>
        <p:nvSpPr>
          <p:cNvPr id="6" name="TextBox 5"/>
          <p:cNvSpPr txBox="1"/>
          <p:nvPr/>
        </p:nvSpPr>
        <p:spPr>
          <a:xfrm>
            <a:off x="1981201" y="2133600"/>
            <a:ext cx="6477000" cy="954107"/>
          </a:xfrm>
          <a:prstGeom prst="rect">
            <a:avLst/>
          </a:prstGeom>
          <a:noFill/>
        </p:spPr>
        <p:txBody>
          <a:bodyPr wrap="square" rtlCol="0">
            <a:spAutoFit/>
          </a:bodyPr>
          <a:lstStyle/>
          <a:p>
            <a:r>
              <a:rPr lang="en-US" sz="2800" dirty="0">
                <a:solidFill>
                  <a:srgbClr val="7030A0"/>
                </a:solidFill>
              </a:rPr>
              <a:t>Assume that all confined spaces are Permit-Required</a:t>
            </a:r>
            <a:r>
              <a:rPr lang="en-US" sz="2800" dirty="0">
                <a:solidFill>
                  <a:schemeClr val="accent2"/>
                </a:solidFill>
              </a:rPr>
              <a:t> </a:t>
            </a:r>
            <a:endParaRPr lang="en-US" sz="2800" dirty="0">
              <a:solidFill>
                <a:srgbClr val="7030A0"/>
              </a:solidFill>
            </a:endParaRPr>
          </a:p>
        </p:txBody>
      </p:sp>
      <p:sp>
        <p:nvSpPr>
          <p:cNvPr id="7" name="TextBox 6"/>
          <p:cNvSpPr txBox="1"/>
          <p:nvPr/>
        </p:nvSpPr>
        <p:spPr>
          <a:xfrm>
            <a:off x="4897464" y="2564487"/>
            <a:ext cx="4026662" cy="523220"/>
          </a:xfrm>
          <a:prstGeom prst="rect">
            <a:avLst/>
          </a:prstGeom>
          <a:noFill/>
        </p:spPr>
        <p:txBody>
          <a:bodyPr wrap="square" rtlCol="0">
            <a:spAutoFit/>
          </a:bodyPr>
          <a:lstStyle/>
          <a:p>
            <a:r>
              <a:rPr lang="en-US" sz="2800" dirty="0" smtClean="0">
                <a:solidFill>
                  <a:schemeClr val="accent2"/>
                </a:solidFill>
              </a:rPr>
              <a:t>until </a:t>
            </a:r>
            <a:r>
              <a:rPr lang="en-US" sz="2800" dirty="0">
                <a:solidFill>
                  <a:schemeClr val="accent2"/>
                </a:solidFill>
              </a:rPr>
              <a:t>proven </a:t>
            </a:r>
            <a:r>
              <a:rPr lang="en-US" sz="2800" dirty="0" smtClean="0">
                <a:solidFill>
                  <a:schemeClr val="accent2"/>
                </a:solidFill>
              </a:rPr>
              <a:t>otherwise</a:t>
            </a:r>
            <a:endParaRPr lang="en-US" sz="2800" dirty="0">
              <a:solidFill>
                <a:schemeClr val="accent2"/>
              </a:solidFill>
            </a:endParaRPr>
          </a:p>
        </p:txBody>
      </p:sp>
    </p:spTree>
    <p:extLst>
      <p:ext uri="{BB962C8B-B14F-4D97-AF65-F5344CB8AC3E}">
        <p14:creationId xmlns:p14="http://schemas.microsoft.com/office/powerpoint/2010/main" val="145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0" y="0"/>
            <a:ext cx="9144000" cy="1143000"/>
          </a:xfrm>
          <a:noFill/>
        </p:spPr>
        <p:txBody>
          <a:bodyPr/>
          <a:lstStyle/>
          <a:p>
            <a:pPr algn="ctr" eaLnBrk="1" hangingPunct="1"/>
            <a:r>
              <a:rPr lang="en-US" sz="3600" dirty="0" smtClean="0"/>
              <a:t>Permit-Required Confined Space </a:t>
            </a:r>
            <a:endParaRPr lang="en-US" dirty="0" smtClean="0"/>
          </a:p>
        </p:txBody>
      </p:sp>
      <p:sp>
        <p:nvSpPr>
          <p:cNvPr id="361475" name="Rectangle 1027"/>
          <p:cNvSpPr>
            <a:spLocks noGrp="1" noChangeArrowheads="1"/>
          </p:cNvSpPr>
          <p:nvPr>
            <p:ph type="body" idx="1"/>
          </p:nvPr>
        </p:nvSpPr>
        <p:spPr>
          <a:xfrm>
            <a:off x="685800" y="1447800"/>
            <a:ext cx="8077200" cy="533400"/>
          </a:xfrm>
          <a:noFill/>
        </p:spPr>
        <p:txBody>
          <a:bodyPr/>
          <a:lstStyle/>
          <a:p>
            <a:pPr eaLnBrk="1" hangingPunct="1">
              <a:lnSpc>
                <a:spcPct val="90000"/>
              </a:lnSpc>
              <a:buClr>
                <a:schemeClr val="tx2"/>
              </a:buClr>
              <a:buFont typeface="Arial" panose="020B0604020202020204" pitchFamily="34" charset="0"/>
              <a:buChar char="•"/>
            </a:pPr>
            <a:r>
              <a:rPr lang="en-US" sz="3200" dirty="0" smtClean="0">
                <a:solidFill>
                  <a:srgbClr val="0000FF"/>
                </a:solidFill>
              </a:rPr>
              <a:t>Evaluate &amp; control hazards</a:t>
            </a:r>
            <a:endParaRPr lang="en-US" dirty="0">
              <a:solidFill>
                <a:srgbClr val="0000FF"/>
              </a:solidFill>
            </a:endParaRPr>
          </a:p>
          <a:p>
            <a:pPr eaLnBrk="1" hangingPunct="1">
              <a:lnSpc>
                <a:spcPct val="90000"/>
              </a:lnSpc>
              <a:buClr>
                <a:schemeClr val="tx2"/>
              </a:buClr>
              <a:buFont typeface="Arial" panose="020B0604020202020204" pitchFamily="34" charset="0"/>
              <a:buChar char="•"/>
            </a:pPr>
            <a:r>
              <a:rPr lang="en-US" sz="3200" dirty="0" smtClean="0">
                <a:solidFill>
                  <a:srgbClr val="0000FF"/>
                </a:solidFill>
              </a:rPr>
              <a:t>Entry permit</a:t>
            </a:r>
            <a:endParaRPr lang="en-US" sz="2400" dirty="0">
              <a:solidFill>
                <a:srgbClr val="0000FF"/>
              </a:solidFill>
            </a:endParaRPr>
          </a:p>
          <a:p>
            <a:pPr eaLnBrk="1" hangingPunct="1">
              <a:lnSpc>
                <a:spcPct val="90000"/>
              </a:lnSpc>
              <a:buClr>
                <a:schemeClr val="tx2"/>
              </a:buClr>
              <a:buFont typeface="Arial" panose="020B0604020202020204" pitchFamily="34" charset="0"/>
              <a:buChar char="•"/>
            </a:pPr>
            <a:r>
              <a:rPr lang="en-US" sz="3200" dirty="0" smtClean="0">
                <a:solidFill>
                  <a:srgbClr val="0000FF"/>
                </a:solidFill>
              </a:rPr>
              <a:t>Proper safety equipment</a:t>
            </a:r>
          </a:p>
          <a:p>
            <a:pPr eaLnBrk="1" hangingPunct="1">
              <a:lnSpc>
                <a:spcPct val="90000"/>
              </a:lnSpc>
              <a:buClr>
                <a:schemeClr val="tx2"/>
              </a:buClr>
              <a:buFont typeface="Arial" panose="020B0604020202020204" pitchFamily="34" charset="0"/>
              <a:buChar char="•"/>
            </a:pPr>
            <a:r>
              <a:rPr lang="en-US" sz="3200" dirty="0" smtClean="0">
                <a:solidFill>
                  <a:srgbClr val="0000FF"/>
                </a:solidFill>
              </a:rPr>
              <a:t>Provide for rescue</a:t>
            </a:r>
          </a:p>
          <a:p>
            <a:pPr eaLnBrk="1" hangingPunct="1">
              <a:lnSpc>
                <a:spcPct val="90000"/>
              </a:lnSpc>
              <a:buClr>
                <a:schemeClr val="tx2"/>
              </a:buClr>
              <a:buFont typeface="Arial" panose="020B0604020202020204" pitchFamily="34" charset="0"/>
              <a:buChar char="•"/>
            </a:pPr>
            <a:r>
              <a:rPr lang="en-US" sz="3200" dirty="0" smtClean="0">
                <a:solidFill>
                  <a:srgbClr val="0000FF"/>
                </a:solidFill>
              </a:rPr>
              <a:t>Prevent unauthorized entry</a:t>
            </a:r>
          </a:p>
          <a:p>
            <a:pPr eaLnBrk="1" hangingPunct="1">
              <a:lnSpc>
                <a:spcPct val="90000"/>
              </a:lnSpc>
              <a:buClr>
                <a:schemeClr val="tx2"/>
              </a:buClr>
              <a:buFont typeface="Arial" panose="020B0604020202020204" pitchFamily="34" charset="0"/>
              <a:buChar char="•"/>
            </a:pPr>
            <a:r>
              <a:rPr lang="en-US" sz="3200" dirty="0" smtClean="0">
                <a:solidFill>
                  <a:srgbClr val="0000FF"/>
                </a:solidFill>
              </a:rPr>
              <a:t>Entry supervisor, attendant, entrant</a:t>
            </a:r>
          </a:p>
          <a:p>
            <a:pPr eaLnBrk="1" hangingPunct="1">
              <a:lnSpc>
                <a:spcPct val="90000"/>
              </a:lnSpc>
              <a:buClr>
                <a:schemeClr val="tx2"/>
              </a:buClr>
              <a:buFont typeface="Arial" panose="020B0604020202020204" pitchFamily="34" charset="0"/>
              <a:buChar char="•"/>
            </a:pPr>
            <a:r>
              <a:rPr lang="en-US" sz="3200" dirty="0" smtClean="0">
                <a:solidFill>
                  <a:srgbClr val="0000FF"/>
                </a:solidFill>
              </a:rPr>
              <a:t>Training</a:t>
            </a:r>
          </a:p>
          <a:p>
            <a:pPr eaLnBrk="1" hangingPunct="1">
              <a:lnSpc>
                <a:spcPct val="90000"/>
              </a:lnSpc>
              <a:buClr>
                <a:schemeClr val="tx2"/>
              </a:buClr>
              <a:buFont typeface="Arial" panose="020B0604020202020204" pitchFamily="34" charset="0"/>
              <a:buChar char="•"/>
            </a:pPr>
            <a:r>
              <a:rPr lang="en-US" sz="3200" dirty="0" smtClean="0">
                <a:solidFill>
                  <a:srgbClr val="0000FF"/>
                </a:solidFill>
              </a:rPr>
              <a:t>Air monitoring</a:t>
            </a:r>
          </a:p>
          <a:p>
            <a:pPr lvl="1" eaLnBrk="1" hangingPunct="1">
              <a:lnSpc>
                <a:spcPct val="90000"/>
              </a:lnSpc>
              <a:buSzPct val="50000"/>
              <a:buFontTx/>
              <a:buNone/>
            </a:pPr>
            <a:endParaRPr lang="en-US" dirty="0" smtClean="0">
              <a:solidFill>
                <a:schemeClr val="tx2"/>
              </a:solidFill>
            </a:endParaRPr>
          </a:p>
          <a:p>
            <a:pPr lvl="1" eaLnBrk="1" hangingPunct="1">
              <a:lnSpc>
                <a:spcPct val="90000"/>
              </a:lnSpc>
              <a:buSzPct val="50000"/>
            </a:pPr>
            <a:endParaRPr lang="en-US" dirty="0" smtClean="0"/>
          </a:p>
        </p:txBody>
      </p:sp>
      <p:sp>
        <p:nvSpPr>
          <p:cNvPr id="2" name="TextBox 1"/>
          <p:cNvSpPr txBox="1"/>
          <p:nvPr/>
        </p:nvSpPr>
        <p:spPr>
          <a:xfrm>
            <a:off x="3725182" y="1905000"/>
            <a:ext cx="2759089" cy="584775"/>
          </a:xfrm>
          <a:prstGeom prst="rect">
            <a:avLst/>
          </a:prstGeom>
          <a:noFill/>
        </p:spPr>
        <p:txBody>
          <a:bodyPr wrap="none" rtlCol="0">
            <a:spAutoFit/>
          </a:bodyPr>
          <a:lstStyle/>
          <a:p>
            <a:r>
              <a:rPr lang="en-US" sz="3200" dirty="0" smtClean="0">
                <a:solidFill>
                  <a:srgbClr val="FF0000"/>
                </a:solidFill>
              </a:rPr>
              <a:t>keep &amp; review</a:t>
            </a:r>
            <a:endParaRPr lang="en-US" dirty="0">
              <a:solidFill>
                <a:srgbClr val="FF0000"/>
              </a:solidFill>
            </a:endParaRPr>
          </a:p>
        </p:txBody>
      </p:sp>
      <p:sp>
        <p:nvSpPr>
          <p:cNvPr id="3" name="TextBox 2"/>
          <p:cNvSpPr txBox="1"/>
          <p:nvPr/>
        </p:nvSpPr>
        <p:spPr>
          <a:xfrm>
            <a:off x="4747383" y="2964392"/>
            <a:ext cx="2186817" cy="584775"/>
          </a:xfrm>
          <a:prstGeom prst="rect">
            <a:avLst/>
          </a:prstGeom>
          <a:noFill/>
        </p:spPr>
        <p:txBody>
          <a:bodyPr wrap="none" rtlCol="0">
            <a:spAutoFit/>
          </a:bodyPr>
          <a:lstStyle/>
          <a:p>
            <a:r>
              <a:rPr lang="en-US" sz="3200" dirty="0" smtClean="0">
                <a:solidFill>
                  <a:srgbClr val="FF0000"/>
                </a:solidFill>
              </a:rPr>
              <a:t>(non-entry)</a:t>
            </a:r>
            <a:endParaRPr lang="en-US" sz="3200" dirty="0">
              <a:solidFill>
                <a:srgbClr val="FF0000"/>
              </a:solidFill>
            </a:endParaRPr>
          </a:p>
        </p:txBody>
      </p:sp>
      <p:sp>
        <p:nvSpPr>
          <p:cNvPr id="6" name="TextBox 5"/>
          <p:cNvSpPr txBox="1"/>
          <p:nvPr/>
        </p:nvSpPr>
        <p:spPr>
          <a:xfrm>
            <a:off x="3705416" y="5181600"/>
            <a:ext cx="1733167" cy="584775"/>
          </a:xfrm>
          <a:prstGeom prst="rect">
            <a:avLst/>
          </a:prstGeom>
          <a:noFill/>
        </p:spPr>
        <p:txBody>
          <a:bodyPr wrap="none" rtlCol="0">
            <a:spAutoFit/>
          </a:bodyPr>
          <a:lstStyle/>
          <a:p>
            <a:r>
              <a:rPr lang="en-US" sz="3200" dirty="0" smtClean="0">
                <a:solidFill>
                  <a:srgbClr val="FF0000"/>
                </a:solidFill>
              </a:rPr>
              <a:t>(usually)</a:t>
            </a:r>
            <a:endParaRPr lang="en-US" sz="3200" dirty="0">
              <a:solidFill>
                <a:srgbClr val="FF0000"/>
              </a:solidFill>
            </a:endParaRPr>
          </a:p>
        </p:txBody>
      </p:sp>
    </p:spTree>
    <p:extLst>
      <p:ext uri="{BB962C8B-B14F-4D97-AF65-F5344CB8AC3E}">
        <p14:creationId xmlns:p14="http://schemas.microsoft.com/office/powerpoint/2010/main" val="6952173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14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147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147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147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1475">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1475">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1475">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0" y="0"/>
            <a:ext cx="9144000" cy="1143000"/>
          </a:xfrm>
          <a:noFill/>
        </p:spPr>
        <p:txBody>
          <a:bodyPr/>
          <a:lstStyle/>
          <a:p>
            <a:pPr algn="ctr" eaLnBrk="1" hangingPunct="1"/>
            <a:r>
              <a:rPr lang="en-US" sz="3600" smtClean="0"/>
              <a:t>Permit-Required Confined Space </a:t>
            </a:r>
            <a:endParaRPr lang="en-US" smtClean="0"/>
          </a:p>
        </p:txBody>
      </p:sp>
      <p:sp>
        <p:nvSpPr>
          <p:cNvPr id="361475" name="Rectangle 1027"/>
          <p:cNvSpPr>
            <a:spLocks noGrp="1" noChangeArrowheads="1"/>
          </p:cNvSpPr>
          <p:nvPr>
            <p:ph type="body" idx="1"/>
          </p:nvPr>
        </p:nvSpPr>
        <p:spPr>
          <a:xfrm>
            <a:off x="685800" y="1752600"/>
            <a:ext cx="7772400" cy="1371600"/>
          </a:xfrm>
          <a:noFill/>
        </p:spPr>
        <p:txBody>
          <a:bodyPr/>
          <a:lstStyle/>
          <a:p>
            <a:pPr eaLnBrk="1" hangingPunct="1">
              <a:lnSpc>
                <a:spcPct val="90000"/>
              </a:lnSpc>
              <a:buClr>
                <a:schemeClr val="tx2"/>
              </a:buClr>
              <a:buFont typeface="Wingdings" pitchFamily="2" charset="2"/>
              <a:buNone/>
            </a:pPr>
            <a:r>
              <a:rPr lang="en-US" dirty="0" smtClean="0"/>
              <a:t> </a:t>
            </a:r>
            <a:r>
              <a:rPr lang="en-US" sz="4400" dirty="0" smtClean="0">
                <a:solidFill>
                  <a:srgbClr val="7030A0"/>
                </a:solidFill>
              </a:rPr>
              <a:t>Potential for Serious Hazard</a:t>
            </a:r>
            <a:endParaRPr lang="en-US" dirty="0" smtClean="0">
              <a:solidFill>
                <a:srgbClr val="7030A0"/>
              </a:solidFill>
            </a:endParaRPr>
          </a:p>
          <a:p>
            <a:pPr lvl="1" eaLnBrk="1" hangingPunct="1">
              <a:lnSpc>
                <a:spcPct val="90000"/>
              </a:lnSpc>
              <a:buSzPct val="50000"/>
            </a:pPr>
            <a:endParaRPr lang="en-US" dirty="0" smtClean="0">
              <a:solidFill>
                <a:schemeClr val="tx2"/>
              </a:solidFill>
            </a:endParaRPr>
          </a:p>
          <a:p>
            <a:pPr lvl="1" eaLnBrk="1" hangingPunct="1">
              <a:buFontTx/>
              <a:buChar char="•"/>
            </a:pPr>
            <a:r>
              <a:rPr lang="en-US" sz="3600" dirty="0" smtClean="0">
                <a:solidFill>
                  <a:srgbClr val="002060"/>
                </a:solidFill>
              </a:rPr>
              <a:t>Anything that could incapacitate a worker…</a:t>
            </a:r>
          </a:p>
          <a:p>
            <a:pPr lvl="2" eaLnBrk="1" hangingPunct="1">
              <a:lnSpc>
                <a:spcPct val="90000"/>
              </a:lnSpc>
              <a:buSzPct val="50000"/>
              <a:buFont typeface="Wingdings" pitchFamily="2" charset="2"/>
              <a:buChar char="m"/>
            </a:pPr>
            <a:endParaRPr lang="en-US" sz="2400" dirty="0" smtClean="0">
              <a:solidFill>
                <a:srgbClr val="FF3300"/>
              </a:solidFill>
            </a:endParaRPr>
          </a:p>
          <a:p>
            <a:pPr lvl="1" eaLnBrk="1" hangingPunct="1">
              <a:buFontTx/>
              <a:buChar char="•"/>
            </a:pPr>
            <a:r>
              <a:rPr lang="en-US" sz="3600" dirty="0" smtClean="0">
                <a:solidFill>
                  <a:srgbClr val="FF0000"/>
                </a:solidFill>
              </a:rPr>
              <a:t>requiring </a:t>
            </a:r>
            <a:r>
              <a:rPr lang="en-US" sz="3600" dirty="0" smtClean="0">
                <a:solidFill>
                  <a:srgbClr val="FF0000"/>
                </a:solidFill>
              </a:rPr>
              <a:t>rescue from outside</a:t>
            </a:r>
            <a:endParaRPr lang="en-US" sz="2800" dirty="0" smtClean="0">
              <a:solidFill>
                <a:srgbClr val="FF0000"/>
              </a:solidFill>
            </a:endParaRPr>
          </a:p>
          <a:p>
            <a:pPr lvl="1" eaLnBrk="1" hangingPunct="1">
              <a:lnSpc>
                <a:spcPct val="90000"/>
              </a:lnSpc>
              <a:buSzPct val="50000"/>
              <a:buFontTx/>
              <a:buNone/>
            </a:pPr>
            <a:endParaRPr lang="en-US" dirty="0" smtClean="0">
              <a:solidFill>
                <a:schemeClr val="tx2"/>
              </a:solidFill>
            </a:endParaRPr>
          </a:p>
          <a:p>
            <a:pPr lvl="1" eaLnBrk="1" hangingPunct="1">
              <a:lnSpc>
                <a:spcPct val="90000"/>
              </a:lnSpc>
              <a:buSzPct val="50000"/>
            </a:pPr>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1000" fill="hold"/>
                                        <p:tgtEl>
                                          <p:spTgt spid="361475">
                                            <p:txEl>
                                              <p:pRg st="0" end="0"/>
                                            </p:txEl>
                                          </p:spTgt>
                                        </p:tgtEl>
                                        <p:attrNameLst>
                                          <p:attrName>style.color</p:attrName>
                                        </p:attrNameLst>
                                      </p:cBhvr>
                                      <p:to>
                                        <a:schemeClr val="hlink"/>
                                      </p:to>
                                    </p:animClr>
                                  </p:childTnLst>
                                </p:cTn>
                              </p:par>
                              <p:par>
                                <p:cTn id="11" presetID="1" presetClass="entr" presetSubtype="0" fill="hold" nodeType="withEffect">
                                  <p:stCondLst>
                                    <p:cond delay="0"/>
                                  </p:stCondLst>
                                  <p:childTnLst>
                                    <p:set>
                                      <p:cBhvr>
                                        <p:cTn id="12" dur="1" fill="hold">
                                          <p:stCondLst>
                                            <p:cond delay="0"/>
                                          </p:stCondLst>
                                        </p:cTn>
                                        <p:tgtEl>
                                          <p:spTgt spid="36147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14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CS circle.bmp"/>
          <p:cNvPicPr>
            <a:picLocks noChangeAspect="1"/>
          </p:cNvPicPr>
          <p:nvPr/>
        </p:nvPicPr>
        <p:blipFill>
          <a:blip r:embed="rId2" cstate="print"/>
          <a:srcRect/>
          <a:stretch>
            <a:fillRect/>
          </a:stretch>
        </p:blipFill>
        <p:spPr bwMode="auto">
          <a:xfrm>
            <a:off x="1200150" y="176213"/>
            <a:ext cx="6743700" cy="6505575"/>
          </a:xfrm>
          <a:prstGeom prst="rect">
            <a:avLst/>
          </a:prstGeom>
          <a:noFill/>
          <a:ln w="9525">
            <a:noFill/>
            <a:miter lim="800000"/>
            <a:headEnd/>
            <a:tailEnd/>
          </a:ln>
        </p:spPr>
      </p:pic>
      <p:pic>
        <p:nvPicPr>
          <p:cNvPr id="4" name="Picture 3" descr="red circle2.bmp"/>
          <p:cNvPicPr>
            <a:picLocks noChangeAspect="1"/>
          </p:cNvPicPr>
          <p:nvPr/>
        </p:nvPicPr>
        <p:blipFill>
          <a:blip r:embed="rId3" cstate="print"/>
          <a:srcRect/>
          <a:stretch>
            <a:fillRect/>
          </a:stretch>
        </p:blipFill>
        <p:spPr bwMode="auto">
          <a:xfrm>
            <a:off x="3581400" y="2362200"/>
            <a:ext cx="2981325" cy="3076575"/>
          </a:xfrm>
          <a:prstGeom prst="rect">
            <a:avLst/>
          </a:prstGeom>
          <a:noFill/>
          <a:ln w="9525">
            <a:noFill/>
            <a:miter lim="800000"/>
            <a:headEnd/>
            <a:tailEnd/>
          </a:ln>
        </p:spPr>
      </p:pic>
      <p:sp>
        <p:nvSpPr>
          <p:cNvPr id="5" name="TextBox 4"/>
          <p:cNvSpPr txBox="1">
            <a:spLocks noChangeArrowheads="1"/>
          </p:cNvSpPr>
          <p:nvPr/>
        </p:nvSpPr>
        <p:spPr bwMode="auto">
          <a:xfrm>
            <a:off x="4419600" y="3276600"/>
            <a:ext cx="1570038" cy="1631950"/>
          </a:xfrm>
          <a:prstGeom prst="rect">
            <a:avLst/>
          </a:prstGeom>
          <a:noFill/>
          <a:ln w="9525">
            <a:noFill/>
            <a:miter lim="800000"/>
            <a:headEnd/>
            <a:tailEnd/>
          </a:ln>
        </p:spPr>
        <p:txBody>
          <a:bodyPr wrap="none">
            <a:spAutoFit/>
          </a:bodyPr>
          <a:lstStyle/>
          <a:p>
            <a:pPr>
              <a:buFont typeface="Wingdings" pitchFamily="2" charset="2"/>
              <a:buNone/>
            </a:pPr>
            <a:r>
              <a:rPr lang="en-US" sz="2000" dirty="0">
                <a:solidFill>
                  <a:srgbClr val="FF0000"/>
                </a:solidFill>
              </a:rPr>
              <a:t>   PERMIT-</a:t>
            </a:r>
          </a:p>
          <a:p>
            <a:pPr>
              <a:buFont typeface="Wingdings" pitchFamily="2" charset="2"/>
              <a:buNone/>
            </a:pPr>
            <a:r>
              <a:rPr lang="en-US" sz="2000" dirty="0">
                <a:solidFill>
                  <a:srgbClr val="FF0000"/>
                </a:solidFill>
              </a:rPr>
              <a:t>REQUIRED</a:t>
            </a:r>
          </a:p>
          <a:p>
            <a:pPr>
              <a:buFont typeface="Wingdings" pitchFamily="2" charset="2"/>
              <a:buNone/>
            </a:pPr>
            <a:r>
              <a:rPr lang="en-US" sz="2000" dirty="0">
                <a:solidFill>
                  <a:srgbClr val="FF0000"/>
                </a:solidFill>
              </a:rPr>
              <a:t>CONFINED</a:t>
            </a:r>
          </a:p>
          <a:p>
            <a:pPr>
              <a:buFont typeface="Wingdings" pitchFamily="2" charset="2"/>
              <a:buNone/>
            </a:pPr>
            <a:r>
              <a:rPr lang="en-US" sz="2000" dirty="0">
                <a:solidFill>
                  <a:srgbClr val="FF0000"/>
                </a:solidFill>
              </a:rPr>
              <a:t>   SPACES</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676775"/>
            <a:ext cx="44767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657600"/>
            <a:ext cx="147637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843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3317"/>
                                        </p:tgtEl>
                                        <p:attrNameLst>
                                          <p:attrName>style.visibility</p:attrName>
                                        </p:attrNameLst>
                                      </p:cBhvr>
                                      <p:to>
                                        <p:strVal val="visible"/>
                                      </p:to>
                                    </p:set>
                                    <p:animEffect transition="in" filter="fade">
                                      <p:cBhvr>
                                        <p:cTn id="21" dur="500"/>
                                        <p:tgtEl>
                                          <p:spTgt spid="133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3317"/>
                                        </p:tgtEl>
                                      </p:cBhvr>
                                    </p:animEffect>
                                    <p:set>
                                      <p:cBhvr>
                                        <p:cTn id="26" dur="1" fill="hold">
                                          <p:stCondLst>
                                            <p:cond delay="499"/>
                                          </p:stCondLst>
                                        </p:cTn>
                                        <p:tgtEl>
                                          <p:spTgt spid="13317"/>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3314"/>
                                        </p:tgtEl>
                                        <p:attrNameLst>
                                          <p:attrName>style.visibility</p:attrName>
                                        </p:attrNameLst>
                                      </p:cBhvr>
                                      <p:to>
                                        <p:strVal val="visible"/>
                                      </p:to>
                                    </p:set>
                                    <p:animEffect transition="in" filter="fade">
                                      <p:cBhvr>
                                        <p:cTn id="29" dur="500"/>
                                        <p:tgtEl>
                                          <p:spTgt spid="1331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3317"/>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3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381780"/>
            <a:ext cx="1981200" cy="523220"/>
          </a:xfrm>
          <a:prstGeom prst="rect">
            <a:avLst/>
          </a:prstGeom>
          <a:noFill/>
        </p:spPr>
        <p:txBody>
          <a:bodyPr wrap="square" rtlCol="0">
            <a:spAutoFit/>
          </a:bodyPr>
          <a:lstStyle/>
          <a:p>
            <a:r>
              <a:rPr lang="en-US" sz="2800" dirty="0" smtClean="0">
                <a:solidFill>
                  <a:srgbClr val="0070C0"/>
                </a:solidFill>
              </a:rPr>
              <a:t>Step 1:</a:t>
            </a:r>
            <a:endParaRPr lang="en-US" sz="2800" dirty="0">
              <a:solidFill>
                <a:srgbClr val="0070C0"/>
              </a:solidFill>
            </a:endParaRPr>
          </a:p>
        </p:txBody>
      </p:sp>
      <p:sp>
        <p:nvSpPr>
          <p:cNvPr id="3" name="TextBox 2"/>
          <p:cNvSpPr txBox="1"/>
          <p:nvPr/>
        </p:nvSpPr>
        <p:spPr>
          <a:xfrm>
            <a:off x="1981200" y="1371600"/>
            <a:ext cx="6942926" cy="523220"/>
          </a:xfrm>
          <a:prstGeom prst="rect">
            <a:avLst/>
          </a:prstGeom>
          <a:noFill/>
        </p:spPr>
        <p:txBody>
          <a:bodyPr wrap="none" rtlCol="0">
            <a:spAutoFit/>
          </a:bodyPr>
          <a:lstStyle/>
          <a:p>
            <a:r>
              <a:rPr lang="en-US" sz="2800" dirty="0">
                <a:solidFill>
                  <a:srgbClr val="7030A0"/>
                </a:solidFill>
              </a:rPr>
              <a:t>Facility managers identify confined spaces</a:t>
            </a:r>
          </a:p>
        </p:txBody>
      </p:sp>
      <p:sp>
        <p:nvSpPr>
          <p:cNvPr id="4" name="TextBox 3"/>
          <p:cNvSpPr txBox="1"/>
          <p:nvPr/>
        </p:nvSpPr>
        <p:spPr>
          <a:xfrm>
            <a:off x="1828800" y="457200"/>
            <a:ext cx="5525872" cy="523220"/>
          </a:xfrm>
          <a:prstGeom prst="rect">
            <a:avLst/>
          </a:prstGeom>
          <a:noFill/>
        </p:spPr>
        <p:txBody>
          <a:bodyPr wrap="none" rtlCol="0">
            <a:spAutoFit/>
          </a:bodyPr>
          <a:lstStyle/>
          <a:p>
            <a:r>
              <a:rPr lang="en-US" sz="2800" dirty="0" smtClean="0">
                <a:solidFill>
                  <a:srgbClr val="0000FF"/>
                </a:solidFill>
              </a:rPr>
              <a:t>Designing a Confined Space plan</a:t>
            </a:r>
            <a:endParaRPr lang="en-US" sz="2800" dirty="0">
              <a:solidFill>
                <a:srgbClr val="0000FF"/>
              </a:solidFill>
            </a:endParaRPr>
          </a:p>
        </p:txBody>
      </p:sp>
      <p:sp>
        <p:nvSpPr>
          <p:cNvPr id="5" name="TextBox 4"/>
          <p:cNvSpPr txBox="1"/>
          <p:nvPr/>
        </p:nvSpPr>
        <p:spPr>
          <a:xfrm>
            <a:off x="457200" y="2143780"/>
            <a:ext cx="1981200" cy="523220"/>
          </a:xfrm>
          <a:prstGeom prst="rect">
            <a:avLst/>
          </a:prstGeom>
          <a:noFill/>
        </p:spPr>
        <p:txBody>
          <a:bodyPr wrap="square" rtlCol="0">
            <a:spAutoFit/>
          </a:bodyPr>
          <a:lstStyle/>
          <a:p>
            <a:r>
              <a:rPr lang="en-US" sz="2800" dirty="0" smtClean="0">
                <a:solidFill>
                  <a:srgbClr val="0070C0"/>
                </a:solidFill>
              </a:rPr>
              <a:t>Step 1a:</a:t>
            </a:r>
            <a:endParaRPr lang="en-US" sz="2800" dirty="0">
              <a:solidFill>
                <a:srgbClr val="0070C0"/>
              </a:solidFill>
            </a:endParaRPr>
          </a:p>
        </p:txBody>
      </p:sp>
      <p:sp>
        <p:nvSpPr>
          <p:cNvPr id="6" name="TextBox 5"/>
          <p:cNvSpPr txBox="1"/>
          <p:nvPr/>
        </p:nvSpPr>
        <p:spPr>
          <a:xfrm>
            <a:off x="1981201" y="2133600"/>
            <a:ext cx="6477000" cy="954107"/>
          </a:xfrm>
          <a:prstGeom prst="rect">
            <a:avLst/>
          </a:prstGeom>
          <a:noFill/>
        </p:spPr>
        <p:txBody>
          <a:bodyPr wrap="square" rtlCol="0">
            <a:spAutoFit/>
          </a:bodyPr>
          <a:lstStyle/>
          <a:p>
            <a:r>
              <a:rPr lang="en-US" sz="2800" dirty="0">
                <a:solidFill>
                  <a:srgbClr val="7030A0"/>
                </a:solidFill>
              </a:rPr>
              <a:t>Assume that all confined spaces are Permit-Required</a:t>
            </a:r>
            <a:r>
              <a:rPr lang="en-US" sz="2800" dirty="0">
                <a:solidFill>
                  <a:schemeClr val="accent2"/>
                </a:solidFill>
              </a:rPr>
              <a:t> </a:t>
            </a:r>
            <a:endParaRPr lang="en-US" sz="2800" dirty="0">
              <a:solidFill>
                <a:srgbClr val="7030A0"/>
              </a:solidFill>
            </a:endParaRPr>
          </a:p>
        </p:txBody>
      </p:sp>
      <p:sp>
        <p:nvSpPr>
          <p:cNvPr id="7" name="TextBox 6"/>
          <p:cNvSpPr txBox="1"/>
          <p:nvPr/>
        </p:nvSpPr>
        <p:spPr>
          <a:xfrm>
            <a:off x="4800600" y="2564487"/>
            <a:ext cx="4026662" cy="523220"/>
          </a:xfrm>
          <a:prstGeom prst="rect">
            <a:avLst/>
          </a:prstGeom>
          <a:noFill/>
        </p:spPr>
        <p:txBody>
          <a:bodyPr wrap="square" rtlCol="0">
            <a:spAutoFit/>
          </a:bodyPr>
          <a:lstStyle/>
          <a:p>
            <a:r>
              <a:rPr lang="en-US" sz="2800" dirty="0" smtClean="0">
                <a:solidFill>
                  <a:schemeClr val="accent2"/>
                </a:solidFill>
              </a:rPr>
              <a:t>until </a:t>
            </a:r>
            <a:r>
              <a:rPr lang="en-US" sz="2800" dirty="0">
                <a:solidFill>
                  <a:schemeClr val="accent2"/>
                </a:solidFill>
              </a:rPr>
              <a:t>proven </a:t>
            </a:r>
            <a:r>
              <a:rPr lang="en-US" sz="2800" dirty="0" smtClean="0">
                <a:solidFill>
                  <a:schemeClr val="accent2"/>
                </a:solidFill>
              </a:rPr>
              <a:t>otherwise</a:t>
            </a:r>
            <a:endParaRPr lang="en-US" sz="2800" dirty="0">
              <a:solidFill>
                <a:schemeClr val="accent2"/>
              </a:solidFill>
            </a:endParaRPr>
          </a:p>
        </p:txBody>
      </p:sp>
      <p:sp>
        <p:nvSpPr>
          <p:cNvPr id="8" name="TextBox 7"/>
          <p:cNvSpPr txBox="1"/>
          <p:nvPr/>
        </p:nvSpPr>
        <p:spPr>
          <a:xfrm>
            <a:off x="457199" y="3399473"/>
            <a:ext cx="1981200" cy="523220"/>
          </a:xfrm>
          <a:prstGeom prst="rect">
            <a:avLst/>
          </a:prstGeom>
          <a:noFill/>
        </p:spPr>
        <p:txBody>
          <a:bodyPr wrap="square" rtlCol="0">
            <a:spAutoFit/>
          </a:bodyPr>
          <a:lstStyle/>
          <a:p>
            <a:r>
              <a:rPr lang="en-US" sz="2800" dirty="0" smtClean="0">
                <a:solidFill>
                  <a:srgbClr val="0070C0"/>
                </a:solidFill>
              </a:rPr>
              <a:t>Step </a:t>
            </a:r>
            <a:r>
              <a:rPr lang="en-US" sz="2800" dirty="0">
                <a:solidFill>
                  <a:srgbClr val="0070C0"/>
                </a:solidFill>
              </a:rPr>
              <a:t>2</a:t>
            </a:r>
            <a:r>
              <a:rPr lang="en-US" sz="2800" dirty="0" smtClean="0">
                <a:solidFill>
                  <a:srgbClr val="0070C0"/>
                </a:solidFill>
              </a:rPr>
              <a:t>:</a:t>
            </a:r>
            <a:endParaRPr lang="en-US" sz="2800" dirty="0">
              <a:solidFill>
                <a:srgbClr val="0070C0"/>
              </a:solidFill>
            </a:endParaRPr>
          </a:p>
        </p:txBody>
      </p:sp>
      <p:sp>
        <p:nvSpPr>
          <p:cNvPr id="9" name="TextBox 8"/>
          <p:cNvSpPr txBox="1"/>
          <p:nvPr/>
        </p:nvSpPr>
        <p:spPr>
          <a:xfrm>
            <a:off x="1981200" y="3389293"/>
            <a:ext cx="6477000" cy="523220"/>
          </a:xfrm>
          <a:prstGeom prst="rect">
            <a:avLst/>
          </a:prstGeom>
          <a:noFill/>
        </p:spPr>
        <p:txBody>
          <a:bodyPr wrap="square" rtlCol="0">
            <a:spAutoFit/>
          </a:bodyPr>
          <a:lstStyle/>
          <a:p>
            <a:r>
              <a:rPr lang="en-US" sz="2800" dirty="0" smtClean="0">
                <a:solidFill>
                  <a:srgbClr val="7030A0"/>
                </a:solidFill>
              </a:rPr>
              <a:t>Facility managers evaluate hazards</a:t>
            </a:r>
            <a:r>
              <a:rPr lang="en-US" sz="2800" dirty="0" smtClean="0">
                <a:solidFill>
                  <a:schemeClr val="accent2"/>
                </a:solidFill>
              </a:rPr>
              <a:t> </a:t>
            </a:r>
            <a:endParaRPr lang="en-US" sz="2800" dirty="0">
              <a:solidFill>
                <a:srgbClr val="7030A0"/>
              </a:solidFill>
            </a:endParaRPr>
          </a:p>
        </p:txBody>
      </p:sp>
      <p:sp>
        <p:nvSpPr>
          <p:cNvPr id="10" name="TextBox 9"/>
          <p:cNvSpPr txBox="1"/>
          <p:nvPr/>
        </p:nvSpPr>
        <p:spPr>
          <a:xfrm>
            <a:off x="1981200" y="4048780"/>
            <a:ext cx="6477000" cy="523220"/>
          </a:xfrm>
          <a:prstGeom prst="rect">
            <a:avLst/>
          </a:prstGeom>
          <a:noFill/>
        </p:spPr>
        <p:txBody>
          <a:bodyPr wrap="square" rtlCol="0">
            <a:spAutoFit/>
          </a:bodyPr>
          <a:lstStyle/>
          <a:p>
            <a:r>
              <a:rPr lang="en-US" sz="2800" dirty="0" smtClean="0">
                <a:solidFill>
                  <a:srgbClr val="7030A0"/>
                </a:solidFill>
              </a:rPr>
              <a:t>If no serious hazards: </a:t>
            </a:r>
            <a:r>
              <a:rPr lang="en-US" sz="2800" dirty="0" smtClean="0">
                <a:solidFill>
                  <a:schemeClr val="accent2"/>
                </a:solidFill>
              </a:rPr>
              <a:t> </a:t>
            </a:r>
            <a:endParaRPr lang="en-US" sz="2800" dirty="0">
              <a:solidFill>
                <a:srgbClr val="7030A0"/>
              </a:solidFill>
            </a:endParaRPr>
          </a:p>
        </p:txBody>
      </p:sp>
      <p:sp>
        <p:nvSpPr>
          <p:cNvPr id="11" name="TextBox 10"/>
          <p:cNvSpPr txBox="1"/>
          <p:nvPr/>
        </p:nvSpPr>
        <p:spPr>
          <a:xfrm>
            <a:off x="5574538" y="4054223"/>
            <a:ext cx="4026662" cy="523220"/>
          </a:xfrm>
          <a:prstGeom prst="rect">
            <a:avLst/>
          </a:prstGeom>
          <a:noFill/>
        </p:spPr>
        <p:txBody>
          <a:bodyPr wrap="square" rtlCol="0">
            <a:spAutoFit/>
          </a:bodyPr>
          <a:lstStyle/>
          <a:p>
            <a:r>
              <a:rPr lang="en-US" sz="2800" dirty="0" smtClean="0">
                <a:solidFill>
                  <a:schemeClr val="accent2"/>
                </a:solidFill>
              </a:rPr>
              <a:t>Non-permit space</a:t>
            </a:r>
            <a:endParaRPr lang="en-US" sz="2800" dirty="0">
              <a:solidFill>
                <a:schemeClr val="accent2"/>
              </a:solidFill>
            </a:endParaRPr>
          </a:p>
        </p:txBody>
      </p:sp>
      <p:sp>
        <p:nvSpPr>
          <p:cNvPr id="12" name="TextBox 11"/>
          <p:cNvSpPr txBox="1"/>
          <p:nvPr/>
        </p:nvSpPr>
        <p:spPr>
          <a:xfrm>
            <a:off x="457200" y="4038600"/>
            <a:ext cx="1981200" cy="523220"/>
          </a:xfrm>
          <a:prstGeom prst="rect">
            <a:avLst/>
          </a:prstGeom>
          <a:noFill/>
        </p:spPr>
        <p:txBody>
          <a:bodyPr wrap="square" rtlCol="0">
            <a:spAutoFit/>
          </a:bodyPr>
          <a:lstStyle/>
          <a:p>
            <a:r>
              <a:rPr lang="en-US" sz="2800" dirty="0" smtClean="0">
                <a:solidFill>
                  <a:srgbClr val="0070C0"/>
                </a:solidFill>
              </a:rPr>
              <a:t>Step 2a:</a:t>
            </a:r>
            <a:endParaRPr lang="en-US" sz="2800" dirty="0">
              <a:solidFill>
                <a:srgbClr val="0070C0"/>
              </a:solidFill>
            </a:endParaRPr>
          </a:p>
        </p:txBody>
      </p:sp>
    </p:spTree>
    <p:extLst>
      <p:ext uri="{BB962C8B-B14F-4D97-AF65-F5344CB8AC3E}">
        <p14:creationId xmlns:p14="http://schemas.microsoft.com/office/powerpoint/2010/main" val="187217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0" y="0"/>
            <a:ext cx="9144000" cy="1143000"/>
          </a:xfrm>
          <a:noFill/>
        </p:spPr>
        <p:txBody>
          <a:bodyPr/>
          <a:lstStyle/>
          <a:p>
            <a:pPr algn="ctr" eaLnBrk="1" hangingPunct="1"/>
            <a:r>
              <a:rPr lang="en-US" sz="3600" smtClean="0"/>
              <a:t>Permit-Required Confined Space </a:t>
            </a:r>
            <a:endParaRPr lang="en-US" smtClean="0"/>
          </a:p>
        </p:txBody>
      </p:sp>
      <p:sp>
        <p:nvSpPr>
          <p:cNvPr id="361475" name="Rectangle 1027"/>
          <p:cNvSpPr>
            <a:spLocks noGrp="1" noChangeArrowheads="1"/>
          </p:cNvSpPr>
          <p:nvPr>
            <p:ph type="body" idx="1"/>
          </p:nvPr>
        </p:nvSpPr>
        <p:spPr>
          <a:xfrm>
            <a:off x="685800" y="1752600"/>
            <a:ext cx="7772400" cy="1371600"/>
          </a:xfrm>
          <a:noFill/>
        </p:spPr>
        <p:txBody>
          <a:bodyPr/>
          <a:lstStyle/>
          <a:p>
            <a:pPr eaLnBrk="1" hangingPunct="1">
              <a:lnSpc>
                <a:spcPct val="90000"/>
              </a:lnSpc>
              <a:buClr>
                <a:schemeClr val="tx2"/>
              </a:buClr>
              <a:buFont typeface="Wingdings" pitchFamily="2" charset="2"/>
              <a:buNone/>
            </a:pPr>
            <a:r>
              <a:rPr lang="en-US" dirty="0" smtClean="0"/>
              <a:t> </a:t>
            </a:r>
            <a:r>
              <a:rPr lang="en-US" sz="4400" dirty="0" smtClean="0">
                <a:solidFill>
                  <a:srgbClr val="FF3300"/>
                </a:solidFill>
              </a:rPr>
              <a:t>Potential for Serious Hazard</a:t>
            </a:r>
            <a:endParaRPr lang="en-US" dirty="0" smtClean="0">
              <a:solidFill>
                <a:srgbClr val="FF3300"/>
              </a:solidFill>
            </a:endParaRPr>
          </a:p>
          <a:p>
            <a:pPr lvl="1" eaLnBrk="1" hangingPunct="1">
              <a:lnSpc>
                <a:spcPct val="90000"/>
              </a:lnSpc>
              <a:buSzPct val="50000"/>
            </a:pPr>
            <a:endParaRPr lang="en-US" dirty="0" smtClean="0">
              <a:solidFill>
                <a:schemeClr val="tx2"/>
              </a:solidFill>
            </a:endParaRPr>
          </a:p>
          <a:p>
            <a:pPr lvl="1" eaLnBrk="1" hangingPunct="1">
              <a:buFontTx/>
              <a:buChar char="•"/>
            </a:pPr>
            <a:r>
              <a:rPr lang="en-US" sz="3600" dirty="0" smtClean="0">
                <a:solidFill>
                  <a:srgbClr val="FF3300"/>
                </a:solidFill>
              </a:rPr>
              <a:t>Atmospheric</a:t>
            </a:r>
          </a:p>
          <a:p>
            <a:pPr lvl="2" eaLnBrk="1" hangingPunct="1">
              <a:lnSpc>
                <a:spcPct val="90000"/>
              </a:lnSpc>
              <a:buSzPct val="50000"/>
              <a:buFont typeface="Wingdings" pitchFamily="2" charset="2"/>
              <a:buChar char="m"/>
            </a:pPr>
            <a:endParaRPr lang="en-US" sz="2400" dirty="0" smtClean="0">
              <a:solidFill>
                <a:srgbClr val="FF3300"/>
              </a:solidFill>
            </a:endParaRPr>
          </a:p>
          <a:p>
            <a:pPr lvl="1" eaLnBrk="1" hangingPunct="1">
              <a:lnSpc>
                <a:spcPct val="180000"/>
              </a:lnSpc>
              <a:buFontTx/>
              <a:buChar char="•"/>
            </a:pPr>
            <a:r>
              <a:rPr lang="en-US" sz="3600" dirty="0" smtClean="0">
                <a:solidFill>
                  <a:srgbClr val="FF3300"/>
                </a:solidFill>
              </a:rPr>
              <a:t>Physical</a:t>
            </a:r>
            <a:endParaRPr lang="en-US" sz="2800" dirty="0" smtClean="0">
              <a:solidFill>
                <a:srgbClr val="FF3300"/>
              </a:solidFill>
            </a:endParaRPr>
          </a:p>
          <a:p>
            <a:pPr lvl="1" eaLnBrk="1" hangingPunct="1">
              <a:lnSpc>
                <a:spcPct val="90000"/>
              </a:lnSpc>
              <a:buSzPct val="50000"/>
              <a:buFontTx/>
              <a:buNone/>
            </a:pPr>
            <a:endParaRPr lang="en-US" dirty="0" smtClean="0">
              <a:solidFill>
                <a:schemeClr val="tx2"/>
              </a:solidFill>
            </a:endParaRPr>
          </a:p>
          <a:p>
            <a:pPr lvl="1" eaLnBrk="1" hangingPunct="1">
              <a:lnSpc>
                <a:spcPct val="90000"/>
              </a:lnSpc>
              <a:buSzPct val="50000"/>
            </a:pPr>
            <a:endParaRPr lang="en-US" dirty="0" smtClean="0"/>
          </a:p>
        </p:txBody>
      </p:sp>
    </p:spTree>
    <p:extLst>
      <p:ext uri="{BB962C8B-B14F-4D97-AF65-F5344CB8AC3E}">
        <p14:creationId xmlns:p14="http://schemas.microsoft.com/office/powerpoint/2010/main" val="3070829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361475">
                                            <p:txEl>
                                              <p:pRg st="0" end="0"/>
                                            </p:txEl>
                                          </p:spTgt>
                                        </p:tgtEl>
                                        <p:attrNameLst>
                                          <p:attrName>style.color</p:attrName>
                                        </p:attrNameLst>
                                      </p:cBhvr>
                                      <p:to>
                                        <a:schemeClr val="hlink"/>
                                      </p:to>
                                    </p:animClr>
                                  </p:childTnLst>
                                </p:cTn>
                              </p:par>
                              <p:par>
                                <p:cTn id="7" presetID="1" presetClass="entr" presetSubtype="0" fill="hold" nodeType="withEffect">
                                  <p:stCondLst>
                                    <p:cond delay="0"/>
                                  </p:stCondLst>
                                  <p:childTnLst>
                                    <p:set>
                                      <p:cBhvr>
                                        <p:cTn id="8" dur="1" fill="hold">
                                          <p:stCondLst>
                                            <p:cond delay="0"/>
                                          </p:stCondLst>
                                        </p:cTn>
                                        <p:tgtEl>
                                          <p:spTgt spid="36147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14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homeinspectionserie.com/images/img_i_4.jpg"/>
          <p:cNvPicPr/>
          <p:nvPr/>
        </p:nvPicPr>
        <p:blipFill>
          <a:blip r:embed="rId2">
            <a:extLst>
              <a:ext uri="{28A0092B-C50C-407E-A947-70E740481C1C}">
                <a14:useLocalDpi xmlns:a14="http://schemas.microsoft.com/office/drawing/2010/main" val="0"/>
              </a:ext>
            </a:extLst>
          </a:blip>
          <a:srcRect/>
          <a:stretch>
            <a:fillRect/>
          </a:stretch>
        </p:blipFill>
        <p:spPr bwMode="auto">
          <a:xfrm>
            <a:off x="-13448" y="0"/>
            <a:ext cx="9157447" cy="6400800"/>
          </a:xfrm>
          <a:prstGeom prst="rect">
            <a:avLst/>
          </a:prstGeom>
          <a:noFill/>
          <a:ln>
            <a:noFill/>
          </a:ln>
        </p:spPr>
      </p:pic>
    </p:spTree>
    <p:extLst>
      <p:ext uri="{BB962C8B-B14F-4D97-AF65-F5344CB8AC3E}">
        <p14:creationId xmlns:p14="http://schemas.microsoft.com/office/powerpoint/2010/main" val="3592058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a:xfrm>
            <a:off x="1752600" y="533400"/>
            <a:ext cx="5029200" cy="639763"/>
          </a:xfrm>
          <a:noFill/>
        </p:spPr>
        <p:txBody>
          <a:bodyPr lIns="90488" tIns="44450" rIns="90488" bIns="44450"/>
          <a:lstStyle/>
          <a:p>
            <a:pPr eaLnBrk="1" hangingPunct="1">
              <a:lnSpc>
                <a:spcPct val="90000"/>
              </a:lnSpc>
            </a:pPr>
            <a:r>
              <a:rPr lang="en-US" sz="4000" dirty="0" smtClean="0">
                <a:solidFill>
                  <a:schemeClr val="tx1">
                    <a:lumMod val="60000"/>
                    <a:lumOff val="40000"/>
                  </a:schemeClr>
                </a:solidFill>
              </a:rPr>
              <a:t>NIOSH  Statistics</a:t>
            </a:r>
          </a:p>
        </p:txBody>
      </p:sp>
      <p:sp>
        <p:nvSpPr>
          <p:cNvPr id="121859" name="Rectangle 1027"/>
          <p:cNvSpPr>
            <a:spLocks noGrp="1" noChangeArrowheads="1"/>
          </p:cNvSpPr>
          <p:nvPr>
            <p:ph type="body" idx="1"/>
          </p:nvPr>
        </p:nvSpPr>
        <p:spPr>
          <a:xfrm>
            <a:off x="457200" y="1371600"/>
            <a:ext cx="8305800" cy="5105400"/>
          </a:xfrm>
          <a:noFill/>
        </p:spPr>
        <p:txBody>
          <a:bodyPr lIns="90488" tIns="44450" rIns="90488" bIns="44450"/>
          <a:lstStyle/>
          <a:p>
            <a:pPr eaLnBrk="1" hangingPunct="1">
              <a:lnSpc>
                <a:spcPct val="90000"/>
              </a:lnSpc>
              <a:buFont typeface="Wingdings" pitchFamily="2" charset="2"/>
              <a:buNone/>
            </a:pPr>
            <a:r>
              <a:rPr lang="en-US" sz="4400" smtClean="0">
                <a:solidFill>
                  <a:srgbClr val="7030A0"/>
                </a:solidFill>
              </a:rPr>
              <a:t>Confined space deaths:</a:t>
            </a:r>
          </a:p>
          <a:p>
            <a:pPr eaLnBrk="1" hangingPunct="1">
              <a:lnSpc>
                <a:spcPct val="90000"/>
              </a:lnSpc>
            </a:pPr>
            <a:r>
              <a:rPr lang="en-US" smtClean="0"/>
              <a:t>33% had the title of supervisor</a:t>
            </a:r>
          </a:p>
          <a:p>
            <a:pPr eaLnBrk="1" hangingPunct="1">
              <a:lnSpc>
                <a:spcPct val="90000"/>
              </a:lnSpc>
            </a:pPr>
            <a:r>
              <a:rPr lang="en-US" smtClean="0"/>
              <a:t>60% were trying to rescue someone else</a:t>
            </a:r>
          </a:p>
          <a:p>
            <a:pPr eaLnBrk="1" hangingPunct="1">
              <a:lnSpc>
                <a:spcPct val="90000"/>
              </a:lnSpc>
            </a:pPr>
            <a:r>
              <a:rPr lang="en-US" smtClean="0"/>
              <a:t>64% entry was unnecessary</a:t>
            </a:r>
          </a:p>
          <a:p>
            <a:pPr eaLnBrk="1" hangingPunct="1">
              <a:lnSpc>
                <a:spcPct val="90000"/>
              </a:lnSpc>
            </a:pPr>
            <a:r>
              <a:rPr lang="en-US" smtClean="0"/>
              <a:t>66% involved in water, wastewater treatment, or sewer construction</a:t>
            </a:r>
          </a:p>
          <a:p>
            <a:pPr eaLnBrk="1" hangingPunct="1">
              <a:lnSpc>
                <a:spcPct val="90000"/>
              </a:lnSpc>
            </a:pPr>
            <a:r>
              <a:rPr lang="en-US" smtClean="0"/>
              <a:t>78% had oxygen deficient atmosphere</a:t>
            </a:r>
          </a:p>
          <a:p>
            <a:pPr eaLnBrk="1" hangingPunct="1">
              <a:lnSpc>
                <a:spcPct val="90000"/>
              </a:lnSpc>
            </a:pPr>
            <a:r>
              <a:rPr lang="en-US" smtClean="0"/>
              <a:t>95% were untrained</a:t>
            </a:r>
          </a:p>
          <a:p>
            <a:pPr eaLnBrk="1" hangingPunct="1">
              <a:lnSpc>
                <a:spcPct val="90000"/>
              </a:lnSpc>
            </a:pPr>
            <a:r>
              <a:rPr lang="en-US" smtClean="0"/>
              <a:t>100% had no ventilation</a:t>
            </a:r>
          </a:p>
          <a:p>
            <a:pPr eaLnBrk="1" hangingPunct="1">
              <a:lnSpc>
                <a:spcPct val="90000"/>
              </a:lnSpc>
            </a:pPr>
            <a:r>
              <a:rPr lang="en-US" smtClean="0"/>
              <a:t>100% had no test equipment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21859">
                                            <p:txEl>
                                              <p:pRg st="6" end="6"/>
                                            </p:txEl>
                                          </p:spTgt>
                                        </p:tgtEl>
                                        <p:attrNameLst>
                                          <p:attrName>style.color</p:attrName>
                                        </p:attrNameLst>
                                      </p:cBhvr>
                                      <p:to>
                                        <a:srgbClr val="CC33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500" fill="hold"/>
                                        <p:tgtEl>
                                          <p:spTgt spid="121859">
                                            <p:txEl>
                                              <p:pRg st="6" end="6"/>
                                            </p:txEl>
                                          </p:spTgt>
                                        </p:tgtEl>
                                        <p:attrNameLst>
                                          <p:attrName>style.color</p:attrName>
                                        </p:attrNameLst>
                                      </p:cBhvr>
                                      <p:to>
                                        <a:srgbClr val="00CC99"/>
                                      </p:to>
                                    </p:animClr>
                                  </p:childTnLst>
                                </p:cTn>
                              </p:par>
                              <p:par>
                                <p:cTn id="11" presetID="3" presetClass="emph" presetSubtype="2" fill="hold" nodeType="withEffect">
                                  <p:stCondLst>
                                    <p:cond delay="0"/>
                                  </p:stCondLst>
                                  <p:childTnLst>
                                    <p:animClr clrSpc="rgb" dir="cw">
                                      <p:cBhvr override="childStyle">
                                        <p:cTn id="12" dur="500" fill="hold"/>
                                        <p:tgtEl>
                                          <p:spTgt spid="121859">
                                            <p:txEl>
                                              <p:pRg st="7" end="7"/>
                                            </p:txEl>
                                          </p:spTgt>
                                        </p:tgtEl>
                                        <p:attrNameLst>
                                          <p:attrName>style.color</p:attrName>
                                        </p:attrNameLst>
                                      </p:cBhvr>
                                      <p:to>
                                        <a:srgbClr val="FF3300"/>
                                      </p:to>
                                    </p:animClr>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121859">
                                            <p:txEl>
                                              <p:pRg st="7" end="7"/>
                                            </p:txEl>
                                          </p:spTgt>
                                        </p:tgtEl>
                                        <p:attrNameLst>
                                          <p:attrName>style.color</p:attrName>
                                        </p:attrNameLst>
                                      </p:cBhvr>
                                      <p:to>
                                        <a:srgbClr val="00CC99"/>
                                      </p:to>
                                    </p:animClr>
                                  </p:childTnLst>
                                </p:cTn>
                              </p:par>
                              <p:par>
                                <p:cTn id="17" presetID="3" presetClass="emph" presetSubtype="2" fill="hold" nodeType="withEffect">
                                  <p:stCondLst>
                                    <p:cond delay="0"/>
                                  </p:stCondLst>
                                  <p:childTnLst>
                                    <p:animClr clrSpc="rgb" dir="cw">
                                      <p:cBhvr override="childStyle">
                                        <p:cTn id="18" dur="500" fill="hold"/>
                                        <p:tgtEl>
                                          <p:spTgt spid="121859">
                                            <p:txEl>
                                              <p:pRg st="8" end="8"/>
                                            </p:txEl>
                                          </p:spTgt>
                                        </p:tgtEl>
                                        <p:attrNameLst>
                                          <p:attrName>style.color</p:attrName>
                                        </p:attrNameLst>
                                      </p:cBhvr>
                                      <p:to>
                                        <a:srgbClr val="FF330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121859">
                                            <p:txEl>
                                              <p:pRg st="8" end="8"/>
                                            </p:txEl>
                                          </p:spTgt>
                                        </p:tgtEl>
                                        <p:attrNameLst>
                                          <p:attrName>style.color</p:attrName>
                                        </p:attrNameLst>
                                      </p:cBhvr>
                                      <p:to>
                                        <a:srgbClr val="00CC99"/>
                                      </p:to>
                                    </p:animClr>
                                  </p:childTnLst>
                                </p:cTn>
                              </p:par>
                              <p:par>
                                <p:cTn id="23" presetID="3" presetClass="emph" presetSubtype="2" fill="hold" nodeType="withEffect">
                                  <p:stCondLst>
                                    <p:cond delay="0"/>
                                  </p:stCondLst>
                                  <p:childTnLst>
                                    <p:animClr clrSpc="rgb" dir="cw">
                                      <p:cBhvr override="childStyle">
                                        <p:cTn id="24" dur="500" fill="hold"/>
                                        <p:tgtEl>
                                          <p:spTgt spid="121859">
                                            <p:txEl>
                                              <p:pRg st="2" end="2"/>
                                            </p:txEl>
                                          </p:spTgt>
                                        </p:tgtEl>
                                        <p:attrNameLst>
                                          <p:attrName>style.color</p:attrName>
                                        </p:attrNameLst>
                                      </p:cBhvr>
                                      <p:to>
                                        <a:srgbClr val="FF3300"/>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2000" fill="hold"/>
                                        <p:tgtEl>
                                          <p:spTgt spid="121859">
                                            <p:txEl>
                                              <p:pRg st="2" end="2"/>
                                            </p:txEl>
                                          </p:spTgt>
                                        </p:tgtEl>
                                        <p:attrNameLst>
                                          <p:attrName>style.color</p:attrName>
                                        </p:attrNameLst>
                                      </p:cBhvr>
                                      <p:to>
                                        <a:srgbClr val="00CC99"/>
                                      </p:to>
                                    </p:animClr>
                                  </p:childTnLst>
                                </p:cTn>
                              </p:par>
                              <p:par>
                                <p:cTn id="29" presetID="3" presetClass="emph" presetSubtype="2" fill="hold" nodeType="withEffect">
                                  <p:stCondLst>
                                    <p:cond delay="0"/>
                                  </p:stCondLst>
                                  <p:childTnLst>
                                    <p:animClr clrSpc="rgb" dir="cw">
                                      <p:cBhvr override="childStyle">
                                        <p:cTn id="30" dur="500" fill="hold"/>
                                        <p:tgtEl>
                                          <p:spTgt spid="121859">
                                            <p:txEl>
                                              <p:pRg st="3" end="3"/>
                                            </p:txEl>
                                          </p:spTgt>
                                        </p:tgtEl>
                                        <p:attrNameLst>
                                          <p:attrName>style.color</p:attrName>
                                        </p:attrNameLst>
                                      </p:cBhvr>
                                      <p:to>
                                        <a:srgbClr val="FF3300"/>
                                      </p:to>
                                    </p:animClr>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dir="cw">
                                      <p:cBhvr override="childStyle">
                                        <p:cTn id="34" dur="2000" fill="hold"/>
                                        <p:tgtEl>
                                          <p:spTgt spid="121859">
                                            <p:txEl>
                                              <p:pRg st="3" end="3"/>
                                            </p:txEl>
                                          </p:spTgt>
                                        </p:tgtEl>
                                        <p:attrNameLst>
                                          <p:attrName>style.color</p:attrName>
                                        </p:attrNameLst>
                                      </p:cBhvr>
                                      <p:to>
                                        <a:srgbClr val="00CC99"/>
                                      </p:to>
                                    </p:animClr>
                                  </p:childTnLst>
                                </p:cTn>
                              </p:par>
                              <p:par>
                                <p:cTn id="35" presetID="3" presetClass="emph" presetSubtype="2" fill="hold" nodeType="withEffect">
                                  <p:stCondLst>
                                    <p:cond delay="0"/>
                                  </p:stCondLst>
                                  <p:childTnLst>
                                    <p:animClr clrSpc="rgb" dir="cw">
                                      <p:cBhvr override="childStyle">
                                        <p:cTn id="36" dur="500" fill="hold"/>
                                        <p:tgtEl>
                                          <p:spTgt spid="121859">
                                            <p:txEl>
                                              <p:pRg st="4" end="4"/>
                                            </p:txEl>
                                          </p:spTgt>
                                        </p:tgtEl>
                                        <p:attrNameLst>
                                          <p:attrName>style.color</p:attrName>
                                        </p:attrNameLst>
                                      </p:cBhvr>
                                      <p:to>
                                        <a:srgbClr val="FF33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dynamicrenovationsinc.com/drva/files/ccLibraryFiles/Filename/000000001726/100_254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400800"/>
          </a:xfrm>
          <a:prstGeom prst="rect">
            <a:avLst/>
          </a:prstGeom>
          <a:noFill/>
          <a:ln>
            <a:noFill/>
          </a:ln>
        </p:spPr>
      </p:pic>
    </p:spTree>
    <p:extLst>
      <p:ext uri="{BB962C8B-B14F-4D97-AF65-F5344CB8AC3E}">
        <p14:creationId xmlns:p14="http://schemas.microsoft.com/office/powerpoint/2010/main" val="2467853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i1217.photobucket.com/albums/dd395/newbee117/IMG_16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800" cy="680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0175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mjgradziel.com/thehouse/2012jan14_1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45226"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1622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cullenelectriccincinnati.com/wp-content/uploads/2015/02/k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482"/>
            <a:ext cx="7391400" cy="6716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4340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www.angieslist.com/files/styles/structured_-_full_width_image/public/knob_tube_wiring_retrofit_romex.jpg?itok=5LODZCg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30890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mnhomecheck.com/wp-content/uploads/2014/10/DSC043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259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activerain.com/image_store/uploads/1/9/3/0/4/ar1315114222403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7620000" cy="606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901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bloximages.chicago2.vip.townnews.com/pressofatlanticcity.com/content/tncms/assets/v3/editorial/0/e5/0e55ee24-6824-11e2-b6ee-0019bb2963f4/510488bacf02e.image.jpg?resize=300%2C225"/>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p:spPr>
      </p:pic>
    </p:spTree>
    <p:extLst>
      <p:ext uri="{BB962C8B-B14F-4D97-AF65-F5344CB8AC3E}">
        <p14:creationId xmlns:p14="http://schemas.microsoft.com/office/powerpoint/2010/main" val="16782676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cdn.atticguys.com/wp-content/uploads/2013/11/blown-cellulose-insulation-1.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p:spPr>
      </p:pic>
    </p:spTree>
    <p:extLst>
      <p:ext uri="{BB962C8B-B14F-4D97-AF65-F5344CB8AC3E}">
        <p14:creationId xmlns:p14="http://schemas.microsoft.com/office/powerpoint/2010/main" val="29496372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8991600" cy="6743700"/>
          </a:xfrm>
          <a:prstGeom prst="rect">
            <a:avLst/>
          </a:prstGeom>
        </p:spPr>
      </p:pic>
    </p:spTree>
    <p:extLst>
      <p:ext uri="{BB962C8B-B14F-4D97-AF65-F5344CB8AC3E}">
        <p14:creationId xmlns:p14="http://schemas.microsoft.com/office/powerpoint/2010/main" val="608522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p:cNvSpPr txBox="1">
            <a:spLocks noChangeArrowheads="1"/>
          </p:cNvSpPr>
          <p:nvPr/>
        </p:nvSpPr>
        <p:spPr bwMode="auto">
          <a:xfrm>
            <a:off x="1524000" y="4191000"/>
            <a:ext cx="5867400" cy="1717675"/>
          </a:xfrm>
          <a:prstGeom prst="rect">
            <a:avLst/>
          </a:prstGeom>
          <a:noFill/>
          <a:ln w="9525">
            <a:noFill/>
            <a:miter lim="800000"/>
            <a:headEnd/>
            <a:tailEnd/>
          </a:ln>
        </p:spPr>
        <p:txBody>
          <a:bodyPr>
            <a:spAutoFit/>
          </a:bodyPr>
          <a:lstStyle/>
          <a:p>
            <a:pPr algn="ctr">
              <a:buFont typeface="Wingdings" pitchFamily="2" charset="2"/>
              <a:buNone/>
            </a:pPr>
            <a:r>
              <a:rPr lang="en-US" sz="4800">
                <a:solidFill>
                  <a:srgbClr val="7030A0"/>
                </a:solidFill>
              </a:rPr>
              <a:t>How do I avoid becoming a statistic?</a:t>
            </a:r>
          </a:p>
        </p:txBody>
      </p:sp>
      <p:pic>
        <p:nvPicPr>
          <p:cNvPr id="28675" name="Picture 2"/>
          <p:cNvPicPr>
            <a:picLocks noChangeAspect="1" noChangeArrowheads="1"/>
          </p:cNvPicPr>
          <p:nvPr/>
        </p:nvPicPr>
        <p:blipFill>
          <a:blip r:embed="rId2" cstate="print"/>
          <a:srcRect/>
          <a:stretch>
            <a:fillRect/>
          </a:stretch>
        </p:blipFill>
        <p:spPr bwMode="auto">
          <a:xfrm>
            <a:off x="3733800" y="1447800"/>
            <a:ext cx="1362075" cy="190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i.imgur.com/RIH1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856932"/>
            <a:ext cx="6858000" cy="5144135"/>
          </a:xfrm>
          <a:prstGeom prst="rect">
            <a:avLst/>
          </a:prstGeom>
          <a:noFill/>
          <a:ln>
            <a:noFill/>
          </a:ln>
        </p:spPr>
      </p:pic>
    </p:spTree>
    <p:extLst>
      <p:ext uri="{BB962C8B-B14F-4D97-AF65-F5344CB8AC3E}">
        <p14:creationId xmlns:p14="http://schemas.microsoft.com/office/powerpoint/2010/main" val="24508018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henridemarne.com/wp-content/uploads/2015/02/bigstock-Wasp-s-nest-below-asbestos-roo-7954597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p:spPr>
      </p:pic>
      <p:sp>
        <p:nvSpPr>
          <p:cNvPr id="3" name="TextBox 2"/>
          <p:cNvSpPr txBox="1"/>
          <p:nvPr/>
        </p:nvSpPr>
        <p:spPr>
          <a:xfrm>
            <a:off x="762000" y="533400"/>
            <a:ext cx="3031599" cy="923330"/>
          </a:xfrm>
          <a:prstGeom prst="rect">
            <a:avLst/>
          </a:prstGeom>
          <a:noFill/>
        </p:spPr>
        <p:txBody>
          <a:bodyPr wrap="none" rtlCol="0">
            <a:spAutoFit/>
          </a:bodyPr>
          <a:lstStyle/>
          <a:p>
            <a:r>
              <a:rPr lang="en-US" sz="5400" dirty="0" smtClean="0">
                <a:solidFill>
                  <a:srgbClr val="FFFF00"/>
                </a:solidFill>
              </a:rPr>
              <a:t>First aid?</a:t>
            </a:r>
            <a:endParaRPr lang="en-US" sz="5400" dirty="0">
              <a:solidFill>
                <a:srgbClr val="FFFF00"/>
              </a:solidFill>
            </a:endParaRPr>
          </a:p>
        </p:txBody>
      </p:sp>
      <p:sp>
        <p:nvSpPr>
          <p:cNvPr id="4" name="TextBox 3"/>
          <p:cNvSpPr txBox="1"/>
          <p:nvPr/>
        </p:nvSpPr>
        <p:spPr>
          <a:xfrm>
            <a:off x="76200" y="4944070"/>
            <a:ext cx="7585731" cy="584775"/>
          </a:xfrm>
          <a:prstGeom prst="rect">
            <a:avLst/>
          </a:prstGeom>
          <a:noFill/>
        </p:spPr>
        <p:txBody>
          <a:bodyPr wrap="none" rtlCol="0">
            <a:spAutoFit/>
          </a:bodyPr>
          <a:lstStyle/>
          <a:p>
            <a:r>
              <a:rPr lang="en-US" sz="3200" dirty="0" smtClean="0">
                <a:solidFill>
                  <a:srgbClr val="0000FF"/>
                </a:solidFill>
              </a:rPr>
              <a:t>Liquid antihistamine for allergic reactions</a:t>
            </a:r>
            <a:endParaRPr lang="en-US" sz="3200" dirty="0">
              <a:solidFill>
                <a:srgbClr val="0000FF"/>
              </a:solidFill>
            </a:endParaRPr>
          </a:p>
        </p:txBody>
      </p:sp>
    </p:spTree>
    <p:extLst>
      <p:ext uri="{BB962C8B-B14F-4D97-AF65-F5344CB8AC3E}">
        <p14:creationId xmlns:p14="http://schemas.microsoft.com/office/powerpoint/2010/main" val="268403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img2-1.timeinc.net/toh/i/g/12/home-inspection/28/ashi-07.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00800"/>
          </a:xfrm>
          <a:prstGeom prst="rect">
            <a:avLst/>
          </a:prstGeom>
          <a:noFill/>
          <a:ln>
            <a:noFill/>
          </a:ln>
        </p:spPr>
      </p:pic>
    </p:spTree>
    <p:extLst>
      <p:ext uri="{BB962C8B-B14F-4D97-AF65-F5344CB8AC3E}">
        <p14:creationId xmlns:p14="http://schemas.microsoft.com/office/powerpoint/2010/main" val="41201500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activerain.com/image_store/uploads/4/1/6/6/9/ar13585486096614.JPG"/>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p:spPr>
      </p:pic>
    </p:spTree>
    <p:extLst>
      <p:ext uri="{BB962C8B-B14F-4D97-AF65-F5344CB8AC3E}">
        <p14:creationId xmlns:p14="http://schemas.microsoft.com/office/powerpoint/2010/main" val="31189733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782488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1" y="0"/>
            <a:ext cx="8991599" cy="6743700"/>
          </a:xfrm>
          <a:prstGeom prst="rect">
            <a:avLst/>
          </a:prstGeom>
        </p:spPr>
      </p:pic>
      <p:cxnSp>
        <p:nvCxnSpPr>
          <p:cNvPr id="4" name="Straight Arrow Connector 3"/>
          <p:cNvCxnSpPr/>
          <p:nvPr/>
        </p:nvCxnSpPr>
        <p:spPr>
          <a:xfrm>
            <a:off x="4191000" y="5105400"/>
            <a:ext cx="0" cy="12192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89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img-aws.ehowcdn.com/615x200/cme/cme_public_images/www_ehow_com/i.ehow.com/images/a05/n5/dt/deodorize-crawlspace-800x800.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67400"/>
          </a:xfrm>
          <a:prstGeom prst="rect">
            <a:avLst/>
          </a:prstGeom>
          <a:noFill/>
          <a:ln>
            <a:noFill/>
          </a:ln>
        </p:spPr>
      </p:pic>
    </p:spTree>
    <p:extLst>
      <p:ext uri="{BB962C8B-B14F-4D97-AF65-F5344CB8AC3E}">
        <p14:creationId xmlns:p14="http://schemas.microsoft.com/office/powerpoint/2010/main" val="42198738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http://www.readthehook.com/images/issues/2010/0916/cover-ratpoison-crawlspace.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24600"/>
          </a:xfrm>
          <a:prstGeom prst="rect">
            <a:avLst/>
          </a:prstGeom>
          <a:noFill/>
          <a:ln>
            <a:noFill/>
          </a:ln>
        </p:spPr>
      </p:pic>
    </p:spTree>
    <p:extLst>
      <p:ext uri="{BB962C8B-B14F-4D97-AF65-F5344CB8AC3E}">
        <p14:creationId xmlns:p14="http://schemas.microsoft.com/office/powerpoint/2010/main" val="11598702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http://cdnpix.com/show/imgs/918fbdb824c3d90959549f4488817b67.jpg"/>
          <p:cNvPicPr/>
          <p:nvPr/>
        </p:nvPicPr>
        <p:blipFill>
          <a:blip r:embed="rId2">
            <a:extLst>
              <a:ext uri="{28A0092B-C50C-407E-A947-70E740481C1C}">
                <a14:useLocalDpi xmlns:a14="http://schemas.microsoft.com/office/drawing/2010/main" val="0"/>
              </a:ext>
            </a:extLst>
          </a:blip>
          <a:srcRect/>
          <a:stretch>
            <a:fillRect/>
          </a:stretch>
        </p:blipFill>
        <p:spPr bwMode="auto">
          <a:xfrm>
            <a:off x="1857375" y="381000"/>
            <a:ext cx="5429250" cy="6096000"/>
          </a:xfrm>
          <a:prstGeom prst="rect">
            <a:avLst/>
          </a:prstGeom>
          <a:noFill/>
          <a:ln>
            <a:noFill/>
          </a:ln>
        </p:spPr>
      </p:pic>
    </p:spTree>
    <p:extLst>
      <p:ext uri="{BB962C8B-B14F-4D97-AF65-F5344CB8AC3E}">
        <p14:creationId xmlns:p14="http://schemas.microsoft.com/office/powerpoint/2010/main" val="11517913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45720"/>
            <a:ext cx="5486400" cy="6583680"/>
          </a:xfrm>
          <a:prstGeom prst="rect">
            <a:avLst/>
          </a:prstGeom>
        </p:spPr>
      </p:pic>
    </p:spTree>
    <p:extLst>
      <p:ext uri="{BB962C8B-B14F-4D97-AF65-F5344CB8AC3E}">
        <p14:creationId xmlns:p14="http://schemas.microsoft.com/office/powerpoint/2010/main" val="2023930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219200"/>
            <a:ext cx="8153400" cy="3638550"/>
          </a:xfrm>
          <a:prstGeom prst="rect">
            <a:avLst/>
          </a:prstGeom>
        </p:spPr>
        <p:txBody>
          <a:bodyPr>
            <a:spAutoFit/>
          </a:bodyPr>
          <a:lstStyle/>
          <a:p>
            <a:pPr marL="514350" indent="-514350">
              <a:defRPr/>
            </a:pPr>
            <a:r>
              <a:rPr lang="en-US" sz="4400" b="1" dirty="0">
                <a:solidFill>
                  <a:srgbClr val="FF0000"/>
                </a:solidFill>
                <a:latin typeface="Times New Roman" pitchFamily="18" charset="0"/>
                <a:cs typeface="Times New Roman" pitchFamily="18" charset="0"/>
              </a:rPr>
              <a:t>1. Know the Hazards</a:t>
            </a:r>
          </a:p>
          <a:p>
            <a:pPr marL="514350">
              <a:defRPr/>
            </a:pPr>
            <a:r>
              <a:rPr lang="en-US" sz="4400" b="1" dirty="0">
                <a:solidFill>
                  <a:srgbClr val="FF0000"/>
                </a:solidFill>
                <a:latin typeface="Times New Roman" pitchFamily="18" charset="0"/>
                <a:cs typeface="Times New Roman" pitchFamily="18" charset="0"/>
              </a:rPr>
              <a:t> 	2. Don’t enter if you can </a:t>
            </a:r>
          </a:p>
          <a:p>
            <a:pPr>
              <a:lnSpc>
                <a:spcPct val="60000"/>
              </a:lnSpc>
              <a:defRPr/>
            </a:pPr>
            <a:r>
              <a:rPr lang="en-US" sz="4400" b="1" dirty="0">
                <a:solidFill>
                  <a:srgbClr val="FF0000"/>
                </a:solidFill>
                <a:latin typeface="Times New Roman" pitchFamily="18" charset="0"/>
                <a:cs typeface="Times New Roman" pitchFamily="18" charset="0"/>
              </a:rPr>
              <a:t>            avoid it</a:t>
            </a:r>
          </a:p>
          <a:p>
            <a:pPr marL="514350" indent="-514350">
              <a:defRPr/>
            </a:pPr>
            <a:r>
              <a:rPr lang="en-US" sz="4400" b="1" dirty="0">
                <a:solidFill>
                  <a:srgbClr val="FF0000"/>
                </a:solidFill>
                <a:latin typeface="Times New Roman" pitchFamily="18" charset="0"/>
                <a:cs typeface="Times New Roman" pitchFamily="18" charset="0"/>
              </a:rPr>
              <a:t>			3. Test the air</a:t>
            </a:r>
          </a:p>
          <a:p>
            <a:pPr marL="514350" indent="-514350">
              <a:defRPr/>
            </a:pPr>
            <a:r>
              <a:rPr lang="en-US" sz="4400" b="1" dirty="0">
                <a:solidFill>
                  <a:srgbClr val="FF0000"/>
                </a:solidFill>
                <a:latin typeface="Times New Roman" pitchFamily="18" charset="0"/>
                <a:cs typeface="Times New Roman" pitchFamily="18" charset="0"/>
              </a:rPr>
              <a:t>				4. Ventilate</a:t>
            </a:r>
          </a:p>
          <a:p>
            <a:pPr marL="514350" indent="-514350">
              <a:defRPr/>
            </a:pPr>
            <a:r>
              <a:rPr lang="en-US" sz="2800" dirty="0">
                <a:solidFill>
                  <a:srgbClr val="FF0000"/>
                </a:solidFill>
              </a:rPr>
              <a:t>			</a:t>
            </a:r>
            <a:r>
              <a:rPr lang="en-US" dirty="0">
                <a:solidFill>
                  <a:srgbClr val="FF0000"/>
                </a:solidFill>
              </a:rPr>
              <a:t>						</a:t>
            </a:r>
            <a:endParaRPr lang="en-US" sz="1600" dirty="0">
              <a:solidFill>
                <a:srgbClr val="FF0000"/>
              </a:solidFill>
            </a:endParaRPr>
          </a:p>
        </p:txBody>
      </p:sp>
      <p:sp>
        <p:nvSpPr>
          <p:cNvPr id="29699" name="TextBox 2"/>
          <p:cNvSpPr txBox="1">
            <a:spLocks noChangeArrowheads="1"/>
          </p:cNvSpPr>
          <p:nvPr/>
        </p:nvSpPr>
        <p:spPr bwMode="auto">
          <a:xfrm>
            <a:off x="609600" y="457200"/>
            <a:ext cx="8218488" cy="708025"/>
          </a:xfrm>
          <a:prstGeom prst="rect">
            <a:avLst/>
          </a:prstGeom>
          <a:noFill/>
          <a:ln w="9525">
            <a:noFill/>
            <a:miter lim="800000"/>
            <a:headEnd/>
            <a:tailEnd/>
          </a:ln>
        </p:spPr>
        <p:txBody>
          <a:bodyPr wrap="none">
            <a:spAutoFit/>
          </a:bodyPr>
          <a:lstStyle/>
          <a:p>
            <a:r>
              <a:rPr lang="en-US" sz="4000" b="1">
                <a:solidFill>
                  <a:srgbClr val="7030A0"/>
                </a:solidFill>
              </a:rPr>
              <a:t>Confined Space Commandments</a:t>
            </a:r>
          </a:p>
        </p:txBody>
      </p:sp>
      <p:sp>
        <p:nvSpPr>
          <p:cNvPr id="4" name="TextBox 3"/>
          <p:cNvSpPr txBox="1">
            <a:spLocks noChangeArrowheads="1"/>
          </p:cNvSpPr>
          <p:nvPr/>
        </p:nvSpPr>
        <p:spPr bwMode="auto">
          <a:xfrm>
            <a:off x="5943600" y="1371600"/>
            <a:ext cx="2743200" cy="523875"/>
          </a:xfrm>
          <a:prstGeom prst="rect">
            <a:avLst/>
          </a:prstGeom>
          <a:noFill/>
          <a:ln w="9525">
            <a:noFill/>
            <a:miter lim="800000"/>
            <a:headEnd/>
            <a:tailEnd/>
          </a:ln>
        </p:spPr>
        <p:txBody>
          <a:bodyPr>
            <a:spAutoFit/>
          </a:bodyPr>
          <a:lstStyle/>
          <a:p>
            <a:r>
              <a:rPr lang="en-US" sz="2800" b="1">
                <a:solidFill>
                  <a:srgbClr val="00B050"/>
                </a:solidFill>
                <a:latin typeface="Times New Roman" pitchFamily="18" charset="0"/>
                <a:cs typeface="Times New Roman" pitchFamily="18" charset="0"/>
              </a:rPr>
              <a:t>(95% untrained)</a:t>
            </a:r>
          </a:p>
        </p:txBody>
      </p:sp>
      <p:sp>
        <p:nvSpPr>
          <p:cNvPr id="5" name="TextBox 4"/>
          <p:cNvSpPr txBox="1">
            <a:spLocks noChangeArrowheads="1"/>
          </p:cNvSpPr>
          <p:nvPr/>
        </p:nvSpPr>
        <p:spPr bwMode="auto">
          <a:xfrm>
            <a:off x="4876800" y="2514600"/>
            <a:ext cx="4495800" cy="523875"/>
          </a:xfrm>
          <a:prstGeom prst="rect">
            <a:avLst/>
          </a:prstGeom>
          <a:noFill/>
          <a:ln w="9525">
            <a:noFill/>
            <a:miter lim="800000"/>
            <a:headEnd/>
            <a:tailEnd/>
          </a:ln>
        </p:spPr>
        <p:txBody>
          <a:bodyPr>
            <a:spAutoFit/>
          </a:bodyPr>
          <a:lstStyle/>
          <a:p>
            <a:r>
              <a:rPr lang="en-US" sz="2800" b="1">
                <a:solidFill>
                  <a:srgbClr val="00B050"/>
                </a:solidFill>
                <a:latin typeface="Times New Roman" pitchFamily="18" charset="0"/>
                <a:cs typeface="Times New Roman" pitchFamily="18" charset="0"/>
              </a:rPr>
              <a:t>(64% unnecessary)</a:t>
            </a:r>
          </a:p>
        </p:txBody>
      </p:sp>
      <p:sp>
        <p:nvSpPr>
          <p:cNvPr id="6" name="TextBox 5"/>
          <p:cNvSpPr txBox="1">
            <a:spLocks noChangeArrowheads="1"/>
          </p:cNvSpPr>
          <p:nvPr/>
        </p:nvSpPr>
        <p:spPr bwMode="auto">
          <a:xfrm>
            <a:off x="5943600" y="3124200"/>
            <a:ext cx="2354263" cy="523875"/>
          </a:xfrm>
          <a:prstGeom prst="rect">
            <a:avLst/>
          </a:prstGeom>
          <a:noFill/>
          <a:ln w="9525">
            <a:noFill/>
            <a:miter lim="800000"/>
            <a:headEnd/>
            <a:tailEnd/>
          </a:ln>
        </p:spPr>
        <p:txBody>
          <a:bodyPr wrap="none">
            <a:spAutoFit/>
          </a:bodyPr>
          <a:lstStyle/>
          <a:p>
            <a:r>
              <a:rPr lang="en-US" sz="2800" b="1">
                <a:solidFill>
                  <a:srgbClr val="00B050"/>
                </a:solidFill>
                <a:latin typeface="Times New Roman" pitchFamily="18" charset="0"/>
                <a:cs typeface="Times New Roman" pitchFamily="18" charset="0"/>
              </a:rPr>
              <a:t>(100% didn’t)</a:t>
            </a:r>
          </a:p>
        </p:txBody>
      </p:sp>
      <p:sp>
        <p:nvSpPr>
          <p:cNvPr id="7" name="TextBox 6"/>
          <p:cNvSpPr txBox="1">
            <a:spLocks noChangeArrowheads="1"/>
          </p:cNvSpPr>
          <p:nvPr/>
        </p:nvSpPr>
        <p:spPr bwMode="auto">
          <a:xfrm>
            <a:off x="6248400" y="3810000"/>
            <a:ext cx="2309813" cy="523875"/>
          </a:xfrm>
          <a:prstGeom prst="rect">
            <a:avLst/>
          </a:prstGeom>
          <a:noFill/>
          <a:ln w="9525">
            <a:noFill/>
            <a:miter lim="800000"/>
            <a:headEnd/>
            <a:tailEnd/>
          </a:ln>
        </p:spPr>
        <p:txBody>
          <a:bodyPr wrap="none">
            <a:spAutoFit/>
          </a:bodyPr>
          <a:lstStyle/>
          <a:p>
            <a:r>
              <a:rPr lang="en-US" sz="2800" b="1">
                <a:solidFill>
                  <a:srgbClr val="00B050"/>
                </a:solidFill>
                <a:latin typeface="Times New Roman" pitchFamily="18" charset="0"/>
                <a:cs typeface="Times New Roman" pitchFamily="18" charset="0"/>
              </a:rPr>
              <a:t>(100% didn’t</a:t>
            </a:r>
            <a:r>
              <a:rPr lang="en-US" b="1">
                <a:solidFill>
                  <a:srgbClr val="00B050"/>
                </a:solidFill>
                <a:latin typeface="Times New Roman" pitchFamily="18" charset="0"/>
                <a:cs typeface="Times New Roman" pitchFamily="18" charset="0"/>
              </a:rPr>
              <a:t>)</a:t>
            </a:r>
          </a:p>
        </p:txBody>
      </p:sp>
      <p:pic>
        <p:nvPicPr>
          <p:cNvPr id="8" name="Picture 7" descr="5-.bmp"/>
          <p:cNvPicPr>
            <a:picLocks noChangeAspect="1"/>
          </p:cNvPicPr>
          <p:nvPr/>
        </p:nvPicPr>
        <p:blipFill>
          <a:blip r:embed="rId2" cstate="print"/>
          <a:srcRect/>
          <a:stretch>
            <a:fillRect/>
          </a:stretch>
        </p:blipFill>
        <p:spPr bwMode="auto">
          <a:xfrm>
            <a:off x="1752600" y="5638800"/>
            <a:ext cx="762000" cy="790575"/>
          </a:xfrm>
          <a:prstGeom prst="rect">
            <a:avLst/>
          </a:prstGeom>
          <a:noFill/>
          <a:ln w="9525">
            <a:noFill/>
            <a:miter lim="800000"/>
            <a:headEnd/>
            <a:tailEnd/>
          </a:ln>
        </p:spPr>
      </p:pic>
      <p:pic>
        <p:nvPicPr>
          <p:cNvPr id="9" name="Picture 8" descr="P-.bmp"/>
          <p:cNvPicPr>
            <a:picLocks noChangeAspect="1"/>
          </p:cNvPicPr>
          <p:nvPr/>
        </p:nvPicPr>
        <p:blipFill>
          <a:blip r:embed="rId3" cstate="print"/>
          <a:srcRect/>
          <a:stretch>
            <a:fillRect/>
          </a:stretch>
        </p:blipFill>
        <p:spPr bwMode="auto">
          <a:xfrm>
            <a:off x="2667000" y="5638800"/>
            <a:ext cx="590550" cy="714375"/>
          </a:xfrm>
          <a:prstGeom prst="rect">
            <a:avLst/>
          </a:prstGeom>
          <a:noFill/>
          <a:ln w="9525">
            <a:noFill/>
            <a:miter lim="800000"/>
            <a:headEnd/>
            <a:tailEnd/>
          </a:ln>
        </p:spPr>
      </p:pic>
      <p:pic>
        <p:nvPicPr>
          <p:cNvPr id="10" name="Picture 9" descr="L-.bmp"/>
          <p:cNvPicPr>
            <a:picLocks noChangeAspect="1"/>
          </p:cNvPicPr>
          <p:nvPr/>
        </p:nvPicPr>
        <p:blipFill>
          <a:blip r:embed="rId4" cstate="print"/>
          <a:srcRect/>
          <a:stretch>
            <a:fillRect/>
          </a:stretch>
        </p:blipFill>
        <p:spPr bwMode="auto">
          <a:xfrm>
            <a:off x="3352800" y="5638800"/>
            <a:ext cx="552450" cy="695325"/>
          </a:xfrm>
          <a:prstGeom prst="rect">
            <a:avLst/>
          </a:prstGeom>
          <a:noFill/>
          <a:ln w="9525">
            <a:noFill/>
            <a:miter lim="800000"/>
            <a:headEnd/>
            <a:tailEnd/>
          </a:ln>
        </p:spPr>
      </p:pic>
      <p:pic>
        <p:nvPicPr>
          <p:cNvPr id="11" name="Picture 10" descr="A-.bmp"/>
          <p:cNvPicPr>
            <a:picLocks noChangeAspect="1"/>
          </p:cNvPicPr>
          <p:nvPr/>
        </p:nvPicPr>
        <p:blipFill>
          <a:blip r:embed="rId5" cstate="print"/>
          <a:srcRect/>
          <a:stretch>
            <a:fillRect/>
          </a:stretch>
        </p:blipFill>
        <p:spPr bwMode="auto">
          <a:xfrm>
            <a:off x="3962400" y="5638800"/>
            <a:ext cx="666750" cy="714375"/>
          </a:xfrm>
          <a:prstGeom prst="rect">
            <a:avLst/>
          </a:prstGeom>
          <a:noFill/>
          <a:ln w="9525">
            <a:noFill/>
            <a:miter lim="800000"/>
            <a:headEnd/>
            <a:tailEnd/>
          </a:ln>
        </p:spPr>
      </p:pic>
      <p:pic>
        <p:nvPicPr>
          <p:cNvPr id="12" name="Picture 11" descr="N-.bmp"/>
          <p:cNvPicPr>
            <a:picLocks noChangeAspect="1"/>
          </p:cNvPicPr>
          <p:nvPr/>
        </p:nvPicPr>
        <p:blipFill>
          <a:blip r:embed="rId6" cstate="print"/>
          <a:srcRect/>
          <a:stretch>
            <a:fillRect/>
          </a:stretch>
        </p:blipFill>
        <p:spPr bwMode="auto">
          <a:xfrm>
            <a:off x="4648200" y="5686425"/>
            <a:ext cx="628650" cy="714375"/>
          </a:xfrm>
          <a:prstGeom prst="rect">
            <a:avLst/>
          </a:prstGeom>
          <a:noFill/>
          <a:ln w="9525">
            <a:noFill/>
            <a:miter lim="800000"/>
            <a:headEnd/>
            <a:tailEnd/>
          </a:ln>
        </p:spPr>
      </p:pic>
      <p:pic>
        <p:nvPicPr>
          <p:cNvPr id="13" name="Picture 12" descr="A-.bmp"/>
          <p:cNvPicPr>
            <a:picLocks noChangeAspect="1"/>
          </p:cNvPicPr>
          <p:nvPr/>
        </p:nvPicPr>
        <p:blipFill>
          <a:blip r:embed="rId5" cstate="print"/>
          <a:srcRect/>
          <a:stretch>
            <a:fillRect/>
          </a:stretch>
        </p:blipFill>
        <p:spPr bwMode="auto">
          <a:xfrm>
            <a:off x="5886450" y="5638800"/>
            <a:ext cx="666750" cy="714375"/>
          </a:xfrm>
          <a:prstGeom prst="rect">
            <a:avLst/>
          </a:prstGeom>
          <a:noFill/>
          <a:ln w="9525">
            <a:noFill/>
            <a:miter lim="800000"/>
            <a:headEnd/>
            <a:tailEnd/>
          </a:ln>
        </p:spPr>
      </p:pic>
      <p:pic>
        <p:nvPicPr>
          <p:cNvPr id="14" name="Picture 13" descr="H-.bmp"/>
          <p:cNvPicPr>
            <a:picLocks noChangeAspect="1"/>
          </p:cNvPicPr>
          <p:nvPr/>
        </p:nvPicPr>
        <p:blipFill>
          <a:blip r:embed="rId7" cstate="print"/>
          <a:srcRect/>
          <a:stretch>
            <a:fillRect/>
          </a:stretch>
        </p:blipFill>
        <p:spPr bwMode="auto">
          <a:xfrm>
            <a:off x="6629400" y="5686425"/>
            <a:ext cx="714375" cy="714375"/>
          </a:xfrm>
          <a:prstGeom prst="rect">
            <a:avLst/>
          </a:prstGeom>
          <a:noFill/>
          <a:ln w="9525">
            <a:noFill/>
            <a:miter lim="800000"/>
            <a:headEnd/>
            <a:tailEnd/>
          </a:ln>
        </p:spPr>
      </p:pic>
      <p:pic>
        <p:nvPicPr>
          <p:cNvPr id="15" name="Picture 14" descr="E-.bmp"/>
          <p:cNvPicPr>
            <a:picLocks noChangeAspect="1"/>
          </p:cNvPicPr>
          <p:nvPr/>
        </p:nvPicPr>
        <p:blipFill>
          <a:blip r:embed="rId8" cstate="print"/>
          <a:srcRect/>
          <a:stretch>
            <a:fillRect/>
          </a:stretch>
        </p:blipFill>
        <p:spPr bwMode="auto">
          <a:xfrm>
            <a:off x="7467600" y="5686425"/>
            <a:ext cx="590550" cy="714375"/>
          </a:xfrm>
          <a:prstGeom prst="rect">
            <a:avLst/>
          </a:prstGeom>
          <a:noFill/>
          <a:ln w="9525">
            <a:noFill/>
            <a:miter lim="800000"/>
            <a:headEnd/>
            <a:tailEnd/>
          </a:ln>
        </p:spPr>
      </p:pic>
      <p:pic>
        <p:nvPicPr>
          <p:cNvPr id="16" name="Picture 15" descr="A-.bmp"/>
          <p:cNvPicPr>
            <a:picLocks noChangeAspect="1"/>
          </p:cNvPicPr>
          <p:nvPr/>
        </p:nvPicPr>
        <p:blipFill>
          <a:blip r:embed="rId5" cstate="print"/>
          <a:srcRect/>
          <a:stretch>
            <a:fillRect/>
          </a:stretch>
        </p:blipFill>
        <p:spPr bwMode="auto">
          <a:xfrm>
            <a:off x="8077200" y="5686425"/>
            <a:ext cx="666750" cy="714375"/>
          </a:xfrm>
          <a:prstGeom prst="rect">
            <a:avLst/>
          </a:prstGeom>
          <a:noFill/>
          <a:ln w="9525">
            <a:noFill/>
            <a:miter lim="800000"/>
            <a:headEnd/>
            <a:tailEnd/>
          </a:ln>
        </p:spPr>
      </p:pic>
      <p:pic>
        <p:nvPicPr>
          <p:cNvPr id="17" name="Picture 16" descr="D-.bmp"/>
          <p:cNvPicPr>
            <a:picLocks noChangeAspect="1"/>
          </p:cNvPicPr>
          <p:nvPr/>
        </p:nvPicPr>
        <p:blipFill>
          <a:blip r:embed="rId9" cstate="print"/>
          <a:srcRect/>
          <a:stretch>
            <a:fillRect/>
          </a:stretch>
        </p:blipFill>
        <p:spPr bwMode="auto">
          <a:xfrm>
            <a:off x="8753475" y="5791200"/>
            <a:ext cx="466725" cy="714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500" fill="hold"/>
                                        <p:tgtEl>
                                          <p:spTgt spid="2">
                                            <p:txEl>
                                              <p:pRg st="0" end="0"/>
                                            </p:txEl>
                                          </p:spTgt>
                                        </p:tgtEl>
                                        <p:attrNameLst>
                                          <p:attrName>style.color</p:attrName>
                                        </p:attrNameLst>
                                      </p:cBhvr>
                                      <p:to>
                                        <a:schemeClr val="folHlink"/>
                                      </p:to>
                                    </p:animClr>
                                  </p:childTnLst>
                                </p:cTn>
                              </p:par>
                              <p:par>
                                <p:cTn id="14" presetID="1"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100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nodeType="clickEffect">
                                  <p:stCondLst>
                                    <p:cond delay="0"/>
                                  </p:stCondLst>
                                  <p:childTnLst>
                                    <p:animClr clrSpc="rgb" dir="cw">
                                      <p:cBhvr override="childStyle">
                                        <p:cTn id="24" dur="500" fill="hold"/>
                                        <p:tgtEl>
                                          <p:spTgt spid="2">
                                            <p:txEl>
                                              <p:pRg st="1" end="1"/>
                                            </p:txEl>
                                          </p:spTgt>
                                        </p:tgtEl>
                                        <p:attrNameLst>
                                          <p:attrName>style.color</p:attrName>
                                        </p:attrNameLst>
                                      </p:cBhvr>
                                      <p:to>
                                        <a:schemeClr val="folHlink"/>
                                      </p:to>
                                    </p:animClr>
                                  </p:childTnLst>
                                </p:cTn>
                              </p:par>
                              <p:par>
                                <p:cTn id="25" presetID="3" presetClass="emph" presetSubtype="2" fill="hold" nodeType="withEffect">
                                  <p:stCondLst>
                                    <p:cond delay="0"/>
                                  </p:stCondLst>
                                  <p:childTnLst>
                                    <p:animClr clrSpc="rgb" dir="cw">
                                      <p:cBhvr override="childStyle">
                                        <p:cTn id="26" dur="500" fill="hold"/>
                                        <p:tgtEl>
                                          <p:spTgt spid="2">
                                            <p:txEl>
                                              <p:pRg st="2" end="2"/>
                                            </p:txEl>
                                          </p:spTgt>
                                        </p:tgtEl>
                                        <p:attrNameLst>
                                          <p:attrName>style.color</p:attrName>
                                        </p:attrNameLst>
                                      </p:cBhvr>
                                      <p:to>
                                        <a:schemeClr val="folHlink"/>
                                      </p:to>
                                    </p:animClr>
                                  </p:childTnLst>
                                </p:cTn>
                              </p:par>
                              <p:par>
                                <p:cTn id="27" presetID="1" presetClass="entr" presetSubtype="0" fill="hold"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100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mph" presetSubtype="2" fill="hold" nodeType="clickEffect">
                                  <p:stCondLst>
                                    <p:cond delay="0"/>
                                  </p:stCondLst>
                                  <p:childTnLst>
                                    <p:animClr clrSpc="rgb" dir="cw">
                                      <p:cBhvr override="childStyle">
                                        <p:cTn id="35" dur="500" fill="hold"/>
                                        <p:tgtEl>
                                          <p:spTgt spid="2">
                                            <p:txEl>
                                              <p:pRg st="3" end="3"/>
                                            </p:txEl>
                                          </p:spTgt>
                                        </p:tgtEl>
                                        <p:attrNameLst>
                                          <p:attrName>style.color</p:attrName>
                                        </p:attrNameLst>
                                      </p:cBhvr>
                                      <p:to>
                                        <a:schemeClr val="folHlink"/>
                                      </p:to>
                                    </p:animClr>
                                  </p:childTnLst>
                                </p:cTn>
                              </p:par>
                              <p:par>
                                <p:cTn id="36" presetID="1" presetClass="entr" presetSubtype="0" fill="hold" nodeType="with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100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 presetClass="emph" presetSubtype="2" fill="hold" nodeType="clickEffect">
                                  <p:stCondLst>
                                    <p:cond delay="0"/>
                                  </p:stCondLst>
                                  <p:childTnLst>
                                    <p:animClr clrSpc="rgb" dir="cw">
                                      <p:cBhvr override="childStyle">
                                        <p:cTn id="44" dur="500" fill="hold"/>
                                        <p:tgtEl>
                                          <p:spTgt spid="2">
                                            <p:txEl>
                                              <p:pRg st="4" end="4"/>
                                            </p:txEl>
                                          </p:spTgt>
                                        </p:tgtEl>
                                        <p:attrNameLst>
                                          <p:attrName>style.color</p:attrName>
                                        </p:attrNameLst>
                                      </p:cBhvr>
                                      <p:to>
                                        <a:schemeClr val="folHlink"/>
                                      </p:to>
                                    </p:animClr>
                                  </p:childTnLst>
                                </p:cTn>
                              </p:par>
                            </p:childTnLst>
                          </p:cTn>
                        </p:par>
                        <p:par>
                          <p:cTn id="45" fill="hold">
                            <p:stCondLst>
                              <p:cond delay="500"/>
                            </p:stCondLst>
                            <p:childTnLst>
                              <p:par>
                                <p:cTn id="46" presetID="1" presetClass="entr" presetSubtype="0" fill="hold" nodeType="afterEffect">
                                  <p:stCondLst>
                                    <p:cond delay="500"/>
                                  </p:stCondLst>
                                  <p:childTnLst>
                                    <p:set>
                                      <p:cBhvr>
                                        <p:cTn id="47" dur="1" fill="hold">
                                          <p:stCondLst>
                                            <p:cond delay="0"/>
                                          </p:stCondLst>
                                        </p:cTn>
                                        <p:tgtEl>
                                          <p:spTgt spid="8"/>
                                        </p:tgtEl>
                                        <p:attrNameLst>
                                          <p:attrName>style.visibility</p:attrName>
                                        </p:attrNameLst>
                                      </p:cBhvr>
                                      <p:to>
                                        <p:strVal val="visible"/>
                                      </p:to>
                                    </p:set>
                                  </p:childTnLst>
                                </p:cTn>
                              </p:par>
                            </p:childTnLst>
                          </p:cTn>
                        </p:par>
                        <p:par>
                          <p:cTn id="48" fill="hold">
                            <p:stCondLst>
                              <p:cond delay="1000"/>
                            </p:stCondLst>
                            <p:childTnLst>
                              <p:par>
                                <p:cTn id="49" presetID="1" presetClass="entr" presetSubtype="0" fill="hold" nodeType="afterEffect">
                                  <p:stCondLst>
                                    <p:cond delay="500"/>
                                  </p:stCondLst>
                                  <p:childTnLst>
                                    <p:set>
                                      <p:cBhvr>
                                        <p:cTn id="50" dur="1" fill="hold">
                                          <p:stCondLst>
                                            <p:cond delay="0"/>
                                          </p:stCondLst>
                                        </p:cTn>
                                        <p:tgtEl>
                                          <p:spTgt spid="9"/>
                                        </p:tgtEl>
                                        <p:attrNameLst>
                                          <p:attrName>style.visibility</p:attrName>
                                        </p:attrNameLst>
                                      </p:cBhvr>
                                      <p:to>
                                        <p:strVal val="visible"/>
                                      </p:to>
                                    </p:set>
                                  </p:childTnLst>
                                </p:cTn>
                              </p:par>
                            </p:childTnLst>
                          </p:cTn>
                        </p:par>
                        <p:par>
                          <p:cTn id="51" fill="hold">
                            <p:stCondLst>
                              <p:cond delay="1500"/>
                            </p:stCondLst>
                            <p:childTnLst>
                              <p:par>
                                <p:cTn id="52" presetID="1" presetClass="entr" presetSubtype="0" fill="hold" nodeType="afterEffect">
                                  <p:stCondLst>
                                    <p:cond delay="500"/>
                                  </p:stCondLst>
                                  <p:childTnLst>
                                    <p:set>
                                      <p:cBhvr>
                                        <p:cTn id="53" dur="1" fill="hold">
                                          <p:stCondLst>
                                            <p:cond delay="0"/>
                                          </p:stCondLst>
                                        </p:cTn>
                                        <p:tgtEl>
                                          <p:spTgt spid="10"/>
                                        </p:tgtEl>
                                        <p:attrNameLst>
                                          <p:attrName>style.visibility</p:attrName>
                                        </p:attrNameLst>
                                      </p:cBhvr>
                                      <p:to>
                                        <p:strVal val="visible"/>
                                      </p:to>
                                    </p:set>
                                  </p:childTnLst>
                                </p:cTn>
                              </p:par>
                            </p:childTnLst>
                          </p:cTn>
                        </p:par>
                        <p:par>
                          <p:cTn id="54" fill="hold">
                            <p:stCondLst>
                              <p:cond delay="2000"/>
                            </p:stCondLst>
                            <p:childTnLst>
                              <p:par>
                                <p:cTn id="55" presetID="1" presetClass="entr" presetSubtype="0" fill="hold" nodeType="afterEffect">
                                  <p:stCondLst>
                                    <p:cond delay="500"/>
                                  </p:stCondLst>
                                  <p:childTnLst>
                                    <p:set>
                                      <p:cBhvr>
                                        <p:cTn id="56" dur="1" fill="hold">
                                          <p:stCondLst>
                                            <p:cond delay="0"/>
                                          </p:stCondLst>
                                        </p:cTn>
                                        <p:tgtEl>
                                          <p:spTgt spid="11"/>
                                        </p:tgtEl>
                                        <p:attrNameLst>
                                          <p:attrName>style.visibility</p:attrName>
                                        </p:attrNameLst>
                                      </p:cBhvr>
                                      <p:to>
                                        <p:strVal val="visible"/>
                                      </p:to>
                                    </p:set>
                                  </p:childTnLst>
                                </p:cTn>
                              </p:par>
                            </p:childTnLst>
                          </p:cTn>
                        </p:par>
                        <p:par>
                          <p:cTn id="57" fill="hold">
                            <p:stCondLst>
                              <p:cond delay="2500"/>
                            </p:stCondLst>
                            <p:childTnLst>
                              <p:par>
                                <p:cTn id="58" presetID="1" presetClass="entr" presetSubtype="0" fill="hold" nodeType="afterEffect">
                                  <p:stCondLst>
                                    <p:cond delay="500"/>
                                  </p:stCondLst>
                                  <p:childTnLst>
                                    <p:set>
                                      <p:cBhvr>
                                        <p:cTn id="59" dur="1" fill="hold">
                                          <p:stCondLst>
                                            <p:cond delay="0"/>
                                          </p:stCondLst>
                                        </p:cTn>
                                        <p:tgtEl>
                                          <p:spTgt spid="12"/>
                                        </p:tgtEl>
                                        <p:attrNameLst>
                                          <p:attrName>style.visibility</p:attrName>
                                        </p:attrNameLst>
                                      </p:cBhvr>
                                      <p:to>
                                        <p:strVal val="visible"/>
                                      </p:to>
                                    </p:set>
                                  </p:childTnLst>
                                </p:cTn>
                              </p:par>
                            </p:childTnLst>
                          </p:cTn>
                        </p:par>
                        <p:par>
                          <p:cTn id="60" fill="hold">
                            <p:stCondLst>
                              <p:cond delay="3000"/>
                            </p:stCondLst>
                            <p:childTnLst>
                              <p:par>
                                <p:cTn id="61" presetID="1" presetClass="entr" presetSubtype="0" fill="hold" nodeType="afterEffect">
                                  <p:stCondLst>
                                    <p:cond delay="500"/>
                                  </p:stCondLst>
                                  <p:childTnLst>
                                    <p:set>
                                      <p:cBhvr>
                                        <p:cTn id="62" dur="1" fill="hold">
                                          <p:stCondLst>
                                            <p:cond delay="0"/>
                                          </p:stCondLst>
                                        </p:cTn>
                                        <p:tgtEl>
                                          <p:spTgt spid="13"/>
                                        </p:tgtEl>
                                        <p:attrNameLst>
                                          <p:attrName>style.visibility</p:attrName>
                                        </p:attrNameLst>
                                      </p:cBhvr>
                                      <p:to>
                                        <p:strVal val="visible"/>
                                      </p:to>
                                    </p:set>
                                  </p:childTnLst>
                                </p:cTn>
                              </p:par>
                            </p:childTnLst>
                          </p:cTn>
                        </p:par>
                        <p:par>
                          <p:cTn id="63" fill="hold">
                            <p:stCondLst>
                              <p:cond delay="3500"/>
                            </p:stCondLst>
                            <p:childTnLst>
                              <p:par>
                                <p:cTn id="64" presetID="1" presetClass="entr" presetSubtype="0" fill="hold" nodeType="afterEffect">
                                  <p:stCondLst>
                                    <p:cond delay="500"/>
                                  </p:stCondLst>
                                  <p:childTnLst>
                                    <p:set>
                                      <p:cBhvr>
                                        <p:cTn id="65" dur="1" fill="hold">
                                          <p:stCondLst>
                                            <p:cond delay="0"/>
                                          </p:stCondLst>
                                        </p:cTn>
                                        <p:tgtEl>
                                          <p:spTgt spid="14"/>
                                        </p:tgtEl>
                                        <p:attrNameLst>
                                          <p:attrName>style.visibility</p:attrName>
                                        </p:attrNameLst>
                                      </p:cBhvr>
                                      <p:to>
                                        <p:strVal val="visible"/>
                                      </p:to>
                                    </p:set>
                                  </p:childTnLst>
                                </p:cTn>
                              </p:par>
                            </p:childTnLst>
                          </p:cTn>
                        </p:par>
                        <p:par>
                          <p:cTn id="66" fill="hold">
                            <p:stCondLst>
                              <p:cond delay="4000"/>
                            </p:stCondLst>
                            <p:childTnLst>
                              <p:par>
                                <p:cTn id="67" presetID="1" presetClass="entr" presetSubtype="0" fill="hold" nodeType="afterEffect">
                                  <p:stCondLst>
                                    <p:cond delay="500"/>
                                  </p:stCondLst>
                                  <p:childTnLst>
                                    <p:set>
                                      <p:cBhvr>
                                        <p:cTn id="68" dur="1" fill="hold">
                                          <p:stCondLst>
                                            <p:cond delay="0"/>
                                          </p:stCondLst>
                                        </p:cTn>
                                        <p:tgtEl>
                                          <p:spTgt spid="15"/>
                                        </p:tgtEl>
                                        <p:attrNameLst>
                                          <p:attrName>style.visibility</p:attrName>
                                        </p:attrNameLst>
                                      </p:cBhvr>
                                      <p:to>
                                        <p:strVal val="visible"/>
                                      </p:to>
                                    </p:set>
                                  </p:childTnLst>
                                </p:cTn>
                              </p:par>
                            </p:childTnLst>
                          </p:cTn>
                        </p:par>
                        <p:par>
                          <p:cTn id="69" fill="hold">
                            <p:stCondLst>
                              <p:cond delay="4500"/>
                            </p:stCondLst>
                            <p:childTnLst>
                              <p:par>
                                <p:cTn id="70" presetID="1" presetClass="entr" presetSubtype="0" fill="hold" nodeType="afterEffect">
                                  <p:stCondLst>
                                    <p:cond delay="500"/>
                                  </p:stCondLst>
                                  <p:childTnLst>
                                    <p:set>
                                      <p:cBhvr>
                                        <p:cTn id="71" dur="1" fill="hold">
                                          <p:stCondLst>
                                            <p:cond delay="0"/>
                                          </p:stCondLst>
                                        </p:cTn>
                                        <p:tgtEl>
                                          <p:spTgt spid="1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457200"/>
            <a:ext cx="7564891" cy="769441"/>
          </a:xfrm>
          <a:prstGeom prst="rect">
            <a:avLst/>
          </a:prstGeom>
          <a:noFill/>
        </p:spPr>
        <p:txBody>
          <a:bodyPr wrap="none" rtlCol="0">
            <a:spAutoFit/>
          </a:bodyPr>
          <a:lstStyle/>
          <a:p>
            <a:r>
              <a:rPr lang="en-US" sz="4400" dirty="0" smtClean="0">
                <a:ln>
                  <a:solidFill>
                    <a:srgbClr val="FFFF00"/>
                  </a:solidFill>
                </a:ln>
                <a:solidFill>
                  <a:srgbClr val="FF0000"/>
                </a:solidFill>
              </a:rPr>
              <a:t>What can you do about heat?</a:t>
            </a:r>
            <a:endParaRPr lang="en-US" sz="4400" dirty="0">
              <a:ln>
                <a:solidFill>
                  <a:srgbClr val="FFFF00"/>
                </a:solidFill>
              </a:ln>
              <a:solidFill>
                <a:srgbClr val="FF0000"/>
              </a:solidFill>
            </a:endParaRPr>
          </a:p>
        </p:txBody>
      </p:sp>
      <p:sp>
        <p:nvSpPr>
          <p:cNvPr id="3" name="TextBox 2"/>
          <p:cNvSpPr txBox="1"/>
          <p:nvPr/>
        </p:nvSpPr>
        <p:spPr>
          <a:xfrm>
            <a:off x="1143000" y="1600200"/>
            <a:ext cx="6340197" cy="5016758"/>
          </a:xfrm>
          <a:prstGeom prst="rect">
            <a:avLst/>
          </a:prstGeom>
          <a:noFill/>
        </p:spPr>
        <p:txBody>
          <a:bodyPr wrap="none" rtlCol="0">
            <a:spAutoFit/>
          </a:bodyPr>
          <a:lstStyle/>
          <a:p>
            <a:pPr marL="457200" indent="-457200">
              <a:buFont typeface="Arial" panose="020B0604020202020204" pitchFamily="34" charset="0"/>
              <a:buChar char="•"/>
            </a:pPr>
            <a:r>
              <a:rPr lang="en-US" sz="3600" dirty="0">
                <a:solidFill>
                  <a:srgbClr val="7030A0"/>
                </a:solidFill>
              </a:rPr>
              <a:t>Work </a:t>
            </a:r>
            <a:r>
              <a:rPr lang="en-US" sz="3600" dirty="0" smtClean="0">
                <a:solidFill>
                  <a:srgbClr val="7030A0"/>
                </a:solidFill>
              </a:rPr>
              <a:t>when it’s cooler</a:t>
            </a:r>
            <a:endParaRPr lang="en-US" sz="3600" dirty="0">
              <a:solidFill>
                <a:srgbClr val="7030A0"/>
              </a:solidFill>
            </a:endParaRPr>
          </a:p>
          <a:p>
            <a:pPr marL="457200" indent="-457200">
              <a:buFont typeface="Arial" panose="020B0604020202020204" pitchFamily="34" charset="0"/>
              <a:buChar char="•"/>
            </a:pPr>
            <a:r>
              <a:rPr lang="en-US" sz="3600" dirty="0">
                <a:solidFill>
                  <a:srgbClr val="7030A0"/>
                </a:solidFill>
              </a:rPr>
              <a:t>Buddy system</a:t>
            </a:r>
          </a:p>
          <a:p>
            <a:pPr marL="457200" indent="-457200">
              <a:buFont typeface="Arial" panose="020B0604020202020204" pitchFamily="34" charset="0"/>
              <a:buChar char="•"/>
            </a:pPr>
            <a:r>
              <a:rPr lang="en-US" sz="3600" dirty="0">
                <a:solidFill>
                  <a:srgbClr val="00B050"/>
                </a:solidFill>
              </a:rPr>
              <a:t>Awareness training</a:t>
            </a:r>
          </a:p>
          <a:p>
            <a:pPr marL="457200" indent="-457200">
              <a:buFont typeface="Arial" panose="020B0604020202020204" pitchFamily="34" charset="0"/>
              <a:buChar char="•"/>
            </a:pPr>
            <a:r>
              <a:rPr lang="en-US" sz="3600" dirty="0">
                <a:solidFill>
                  <a:srgbClr val="0000FF"/>
                </a:solidFill>
              </a:rPr>
              <a:t>Fans</a:t>
            </a:r>
            <a:r>
              <a:rPr lang="en-US" sz="3600" dirty="0" smtClean="0">
                <a:solidFill>
                  <a:srgbClr val="0000FF"/>
                </a:solidFill>
              </a:rPr>
              <a:t>?</a:t>
            </a:r>
          </a:p>
          <a:p>
            <a:pPr marL="457200" indent="-457200">
              <a:buFont typeface="Arial" panose="020B0604020202020204" pitchFamily="34" charset="0"/>
              <a:buChar char="•"/>
            </a:pPr>
            <a:r>
              <a:rPr lang="en-US" sz="3600" dirty="0" smtClean="0">
                <a:solidFill>
                  <a:srgbClr val="0000FF"/>
                </a:solidFill>
              </a:rPr>
              <a:t>Open the roof? </a:t>
            </a:r>
            <a:endParaRPr lang="en-US" sz="3600" dirty="0">
              <a:solidFill>
                <a:srgbClr val="0000FF"/>
              </a:solidFill>
            </a:endParaRPr>
          </a:p>
          <a:p>
            <a:pPr marL="457200" indent="-457200">
              <a:buFont typeface="Arial" panose="020B0604020202020204" pitchFamily="34" charset="0"/>
              <a:buChar char="•"/>
            </a:pPr>
            <a:r>
              <a:rPr lang="en-US" sz="3600" dirty="0" smtClean="0">
                <a:solidFill>
                  <a:srgbClr val="0000FF"/>
                </a:solidFill>
              </a:rPr>
              <a:t>ACGIH </a:t>
            </a:r>
            <a:r>
              <a:rPr lang="en-US" sz="3600" dirty="0" smtClean="0">
                <a:solidFill>
                  <a:srgbClr val="0000FF"/>
                </a:solidFill>
              </a:rPr>
              <a:t>work/rest schedule?</a:t>
            </a:r>
          </a:p>
          <a:p>
            <a:pPr marL="457200" indent="-457200">
              <a:buFont typeface="Arial" panose="020B0604020202020204" pitchFamily="34" charset="0"/>
              <a:buChar char="•"/>
            </a:pPr>
            <a:r>
              <a:rPr lang="en-US" sz="3600" dirty="0" smtClean="0">
                <a:solidFill>
                  <a:srgbClr val="0000FF"/>
                </a:solidFill>
              </a:rPr>
              <a:t>Ice vests?</a:t>
            </a:r>
          </a:p>
          <a:p>
            <a:pPr marL="457200" indent="-457200">
              <a:buFont typeface="Arial" panose="020B0604020202020204" pitchFamily="34" charset="0"/>
              <a:buChar char="•"/>
            </a:pPr>
            <a:r>
              <a:rPr lang="en-US" sz="3600" dirty="0" smtClean="0">
                <a:solidFill>
                  <a:srgbClr val="0000FF"/>
                </a:solidFill>
              </a:rPr>
              <a:t>Extreme </a:t>
            </a:r>
            <a:r>
              <a:rPr lang="en-US" sz="3600" dirty="0">
                <a:solidFill>
                  <a:srgbClr val="0000FF"/>
                </a:solidFill>
              </a:rPr>
              <a:t>hydration?</a:t>
            </a:r>
          </a:p>
          <a:p>
            <a:endParaRPr lang="en-US" sz="3200" dirty="0">
              <a:solidFill>
                <a:srgbClr val="0000FF"/>
              </a:solidFill>
            </a:endParaRPr>
          </a:p>
        </p:txBody>
      </p:sp>
    </p:spTree>
    <p:extLst>
      <p:ext uri="{BB962C8B-B14F-4D97-AF65-F5344CB8AC3E}">
        <p14:creationId xmlns:p14="http://schemas.microsoft.com/office/powerpoint/2010/main" val="153756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854" y="1718612"/>
            <a:ext cx="9053146" cy="3386788"/>
          </a:xfrm>
          <a:prstGeom prst="rect">
            <a:avLst/>
          </a:prstGeom>
        </p:spPr>
      </p:pic>
    </p:spTree>
    <p:extLst>
      <p:ext uri="{BB962C8B-B14F-4D97-AF65-F5344CB8AC3E}">
        <p14:creationId xmlns:p14="http://schemas.microsoft.com/office/powerpoint/2010/main" val="4101245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81000" y="598098"/>
            <a:ext cx="1981200" cy="707886"/>
          </a:xfrm>
          <a:prstGeom prst="rect">
            <a:avLst/>
          </a:prstGeom>
          <a:noFill/>
        </p:spPr>
        <p:txBody>
          <a:bodyPr wrap="square" rtlCol="0">
            <a:spAutoFit/>
          </a:bodyPr>
          <a:lstStyle/>
          <a:p>
            <a:r>
              <a:rPr lang="en-US" sz="4000" dirty="0" smtClean="0">
                <a:solidFill>
                  <a:srgbClr val="0070C0"/>
                </a:solidFill>
              </a:rPr>
              <a:t>Step </a:t>
            </a:r>
            <a:r>
              <a:rPr lang="en-US" sz="4000" dirty="0">
                <a:solidFill>
                  <a:srgbClr val="0070C0"/>
                </a:solidFill>
              </a:rPr>
              <a:t>3</a:t>
            </a:r>
            <a:r>
              <a:rPr lang="en-US" sz="4000" dirty="0" smtClean="0">
                <a:solidFill>
                  <a:srgbClr val="0070C0"/>
                </a:solidFill>
              </a:rPr>
              <a:t>:</a:t>
            </a:r>
            <a:endParaRPr lang="en-US" sz="4000" dirty="0">
              <a:solidFill>
                <a:srgbClr val="0070C0"/>
              </a:solidFill>
            </a:endParaRPr>
          </a:p>
        </p:txBody>
      </p:sp>
      <p:sp>
        <p:nvSpPr>
          <p:cNvPr id="3" name="TextBox 2"/>
          <p:cNvSpPr txBox="1"/>
          <p:nvPr/>
        </p:nvSpPr>
        <p:spPr>
          <a:xfrm>
            <a:off x="990600" y="1713927"/>
            <a:ext cx="7467600" cy="1323439"/>
          </a:xfrm>
          <a:prstGeom prst="rect">
            <a:avLst/>
          </a:prstGeom>
          <a:noFill/>
        </p:spPr>
        <p:txBody>
          <a:bodyPr wrap="square" rtlCol="0">
            <a:spAutoFit/>
          </a:bodyPr>
          <a:lstStyle/>
          <a:p>
            <a:r>
              <a:rPr lang="en-US" sz="4000" dirty="0" smtClean="0">
                <a:solidFill>
                  <a:srgbClr val="7030A0"/>
                </a:solidFill>
              </a:rPr>
              <a:t>Document the absence of potential serious hazards</a:t>
            </a:r>
            <a:endParaRPr lang="en-US" sz="4000" dirty="0">
              <a:solidFill>
                <a:srgbClr val="7030A0"/>
              </a:solidFill>
            </a:endParaRPr>
          </a:p>
        </p:txBody>
      </p:sp>
      <p:sp>
        <p:nvSpPr>
          <p:cNvPr id="4" name="TextBox 3"/>
          <p:cNvSpPr txBox="1"/>
          <p:nvPr/>
        </p:nvSpPr>
        <p:spPr>
          <a:xfrm>
            <a:off x="1581552" y="3200400"/>
            <a:ext cx="6878806" cy="584775"/>
          </a:xfrm>
          <a:prstGeom prst="rect">
            <a:avLst/>
          </a:prstGeom>
          <a:noFill/>
        </p:spPr>
        <p:txBody>
          <a:bodyPr wrap="none" rtlCol="0">
            <a:spAutoFit/>
          </a:bodyPr>
          <a:lstStyle/>
          <a:p>
            <a:r>
              <a:rPr lang="en-US" sz="3200" dirty="0" smtClean="0">
                <a:solidFill>
                  <a:schemeClr val="accent2"/>
                </a:solidFill>
              </a:rPr>
              <a:t>or document how you eliminate them</a:t>
            </a:r>
            <a:endParaRPr lang="en-US" sz="3200" dirty="0">
              <a:solidFill>
                <a:schemeClr val="accent2"/>
              </a:solidFill>
            </a:endParaRPr>
          </a:p>
        </p:txBody>
      </p:sp>
      <p:sp>
        <p:nvSpPr>
          <p:cNvPr id="5" name="TextBox 4"/>
          <p:cNvSpPr txBox="1"/>
          <p:nvPr/>
        </p:nvSpPr>
        <p:spPr>
          <a:xfrm>
            <a:off x="4191000" y="4343400"/>
            <a:ext cx="4419600" cy="954107"/>
          </a:xfrm>
          <a:prstGeom prst="rect">
            <a:avLst/>
          </a:prstGeom>
          <a:noFill/>
        </p:spPr>
        <p:txBody>
          <a:bodyPr wrap="square" rtlCol="0">
            <a:spAutoFit/>
          </a:bodyPr>
          <a:lstStyle/>
          <a:p>
            <a:r>
              <a:rPr lang="en-US" sz="2800" dirty="0" smtClean="0"/>
              <a:t>WAC 296-809-70002 </a:t>
            </a:r>
          </a:p>
          <a:p>
            <a:r>
              <a:rPr lang="en-US" sz="2800" dirty="0" smtClean="0"/>
              <a:t>doesn’t </a:t>
            </a:r>
            <a:r>
              <a:rPr lang="en-US" sz="2800" i="1" dirty="0" smtClean="0"/>
              <a:t>require</a:t>
            </a:r>
            <a:r>
              <a:rPr lang="en-US" sz="2800" dirty="0" smtClean="0"/>
              <a:t> a “permit”</a:t>
            </a:r>
            <a:endParaRPr lang="en-US" sz="2800" dirty="0"/>
          </a:p>
        </p:txBody>
      </p:sp>
      <p:sp>
        <p:nvSpPr>
          <p:cNvPr id="6" name="TextBox 5"/>
          <p:cNvSpPr txBox="1"/>
          <p:nvPr/>
        </p:nvSpPr>
        <p:spPr>
          <a:xfrm>
            <a:off x="990600" y="381000"/>
            <a:ext cx="7924800" cy="523220"/>
          </a:xfrm>
          <a:prstGeom prst="rect">
            <a:avLst/>
          </a:prstGeom>
          <a:noFill/>
        </p:spPr>
        <p:txBody>
          <a:bodyPr wrap="square" rtlCol="0">
            <a:spAutoFit/>
          </a:bodyPr>
          <a:lstStyle/>
          <a:p>
            <a:r>
              <a:rPr lang="en-US" sz="2800" dirty="0" smtClean="0">
                <a:solidFill>
                  <a:srgbClr val="7030A0"/>
                </a:solidFill>
              </a:rPr>
              <a:t>Document </a:t>
            </a:r>
            <a:r>
              <a:rPr lang="en-US" sz="2800" dirty="0" smtClean="0">
                <a:solidFill>
                  <a:srgbClr val="7030A0"/>
                </a:solidFill>
              </a:rPr>
              <a:t>absence </a:t>
            </a:r>
            <a:r>
              <a:rPr lang="en-US" sz="2800" dirty="0" smtClean="0">
                <a:solidFill>
                  <a:srgbClr val="7030A0"/>
                </a:solidFill>
              </a:rPr>
              <a:t>of potential serious hazards</a:t>
            </a:r>
            <a:endParaRPr lang="en-US" sz="2800" dirty="0">
              <a:solidFill>
                <a:srgbClr val="7030A0"/>
              </a:solidFill>
            </a:endParaRPr>
          </a:p>
        </p:txBody>
      </p:sp>
      <p:sp>
        <p:nvSpPr>
          <p:cNvPr id="7" name="TextBox 6"/>
          <p:cNvSpPr txBox="1"/>
          <p:nvPr/>
        </p:nvSpPr>
        <p:spPr>
          <a:xfrm>
            <a:off x="1066800" y="3696845"/>
            <a:ext cx="5564344" cy="523220"/>
          </a:xfrm>
          <a:prstGeom prst="rect">
            <a:avLst/>
          </a:prstGeom>
          <a:noFill/>
        </p:spPr>
        <p:txBody>
          <a:bodyPr wrap="none" rtlCol="0">
            <a:spAutoFit/>
          </a:bodyPr>
          <a:lstStyle/>
          <a:p>
            <a:r>
              <a:rPr lang="en-US" sz="2800" dirty="0" smtClean="0">
                <a:solidFill>
                  <a:schemeClr val="accent2"/>
                </a:solidFill>
              </a:rPr>
              <a:t>or </a:t>
            </a:r>
            <a:r>
              <a:rPr lang="en-US" sz="2800" dirty="0" smtClean="0">
                <a:solidFill>
                  <a:schemeClr val="accent2"/>
                </a:solidFill>
              </a:rPr>
              <a:t>describe </a:t>
            </a:r>
            <a:r>
              <a:rPr lang="en-US" sz="2800" dirty="0" smtClean="0">
                <a:solidFill>
                  <a:schemeClr val="accent2"/>
                </a:solidFill>
              </a:rPr>
              <a:t>how </a:t>
            </a:r>
            <a:r>
              <a:rPr lang="en-US" sz="2800" dirty="0" smtClean="0">
                <a:solidFill>
                  <a:schemeClr val="accent2"/>
                </a:solidFill>
              </a:rPr>
              <a:t>to </a:t>
            </a:r>
            <a:r>
              <a:rPr lang="en-US" sz="2800" dirty="0" smtClean="0">
                <a:solidFill>
                  <a:schemeClr val="accent2"/>
                </a:solidFill>
              </a:rPr>
              <a:t>eliminate them</a:t>
            </a:r>
            <a:endParaRPr lang="en-US" sz="2800" dirty="0">
              <a:solidFill>
                <a:schemeClr val="accent2"/>
              </a:solidFill>
            </a:endParaRPr>
          </a:p>
        </p:txBody>
      </p:sp>
    </p:spTree>
    <p:extLst>
      <p:ext uri="{BB962C8B-B14F-4D97-AF65-F5344CB8AC3E}">
        <p14:creationId xmlns:p14="http://schemas.microsoft.com/office/powerpoint/2010/main" val="14562688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153180"/>
            <a:ext cx="1981200" cy="523220"/>
          </a:xfrm>
          <a:prstGeom prst="rect">
            <a:avLst/>
          </a:prstGeom>
          <a:noFill/>
        </p:spPr>
        <p:txBody>
          <a:bodyPr wrap="square" rtlCol="0">
            <a:spAutoFit/>
          </a:bodyPr>
          <a:lstStyle/>
          <a:p>
            <a:r>
              <a:rPr lang="en-US" sz="2800" dirty="0" smtClean="0">
                <a:solidFill>
                  <a:srgbClr val="0070C0"/>
                </a:solidFill>
              </a:rPr>
              <a:t>Step 1:</a:t>
            </a:r>
            <a:endParaRPr lang="en-US" sz="2800" dirty="0">
              <a:solidFill>
                <a:srgbClr val="0070C0"/>
              </a:solidFill>
            </a:endParaRPr>
          </a:p>
        </p:txBody>
      </p:sp>
      <p:sp>
        <p:nvSpPr>
          <p:cNvPr id="3" name="TextBox 2"/>
          <p:cNvSpPr txBox="1"/>
          <p:nvPr/>
        </p:nvSpPr>
        <p:spPr>
          <a:xfrm>
            <a:off x="1981200" y="1143000"/>
            <a:ext cx="6942926" cy="523220"/>
          </a:xfrm>
          <a:prstGeom prst="rect">
            <a:avLst/>
          </a:prstGeom>
          <a:noFill/>
        </p:spPr>
        <p:txBody>
          <a:bodyPr wrap="none" rtlCol="0">
            <a:spAutoFit/>
          </a:bodyPr>
          <a:lstStyle/>
          <a:p>
            <a:r>
              <a:rPr lang="en-US" sz="2800" dirty="0">
                <a:solidFill>
                  <a:srgbClr val="7030A0"/>
                </a:solidFill>
              </a:rPr>
              <a:t>Facility managers identify confined spaces</a:t>
            </a:r>
          </a:p>
        </p:txBody>
      </p:sp>
      <p:sp>
        <p:nvSpPr>
          <p:cNvPr id="4" name="TextBox 3"/>
          <p:cNvSpPr txBox="1"/>
          <p:nvPr/>
        </p:nvSpPr>
        <p:spPr>
          <a:xfrm>
            <a:off x="1828800" y="457200"/>
            <a:ext cx="5525872" cy="523220"/>
          </a:xfrm>
          <a:prstGeom prst="rect">
            <a:avLst/>
          </a:prstGeom>
          <a:noFill/>
        </p:spPr>
        <p:txBody>
          <a:bodyPr wrap="none" rtlCol="0">
            <a:spAutoFit/>
          </a:bodyPr>
          <a:lstStyle/>
          <a:p>
            <a:r>
              <a:rPr lang="en-US" sz="2800" dirty="0" smtClean="0">
                <a:solidFill>
                  <a:srgbClr val="0000FF"/>
                </a:solidFill>
              </a:rPr>
              <a:t>Designing a Confined Space plan</a:t>
            </a:r>
            <a:endParaRPr lang="en-US" sz="2800" dirty="0">
              <a:solidFill>
                <a:srgbClr val="0000FF"/>
              </a:solidFill>
            </a:endParaRPr>
          </a:p>
        </p:txBody>
      </p:sp>
      <p:sp>
        <p:nvSpPr>
          <p:cNvPr id="5" name="TextBox 4"/>
          <p:cNvSpPr txBox="1"/>
          <p:nvPr/>
        </p:nvSpPr>
        <p:spPr>
          <a:xfrm>
            <a:off x="457200" y="1762780"/>
            <a:ext cx="1981200" cy="523220"/>
          </a:xfrm>
          <a:prstGeom prst="rect">
            <a:avLst/>
          </a:prstGeom>
          <a:noFill/>
        </p:spPr>
        <p:txBody>
          <a:bodyPr wrap="square" rtlCol="0">
            <a:spAutoFit/>
          </a:bodyPr>
          <a:lstStyle/>
          <a:p>
            <a:r>
              <a:rPr lang="en-US" sz="2800" dirty="0" smtClean="0">
                <a:solidFill>
                  <a:srgbClr val="0070C0"/>
                </a:solidFill>
              </a:rPr>
              <a:t>Step 1a:</a:t>
            </a:r>
            <a:endParaRPr lang="en-US" sz="2800" dirty="0">
              <a:solidFill>
                <a:srgbClr val="0070C0"/>
              </a:solidFill>
            </a:endParaRPr>
          </a:p>
        </p:txBody>
      </p:sp>
      <p:sp>
        <p:nvSpPr>
          <p:cNvPr id="6" name="TextBox 5"/>
          <p:cNvSpPr txBox="1"/>
          <p:nvPr/>
        </p:nvSpPr>
        <p:spPr>
          <a:xfrm>
            <a:off x="1981201" y="1752600"/>
            <a:ext cx="6477000" cy="954107"/>
          </a:xfrm>
          <a:prstGeom prst="rect">
            <a:avLst/>
          </a:prstGeom>
          <a:noFill/>
        </p:spPr>
        <p:txBody>
          <a:bodyPr wrap="square" rtlCol="0">
            <a:spAutoFit/>
          </a:bodyPr>
          <a:lstStyle/>
          <a:p>
            <a:r>
              <a:rPr lang="en-US" sz="2800" dirty="0">
                <a:solidFill>
                  <a:srgbClr val="7030A0"/>
                </a:solidFill>
              </a:rPr>
              <a:t>Assume that all confined spaces are Permit-Required</a:t>
            </a:r>
            <a:r>
              <a:rPr lang="en-US" sz="2800" dirty="0">
                <a:solidFill>
                  <a:schemeClr val="accent2"/>
                </a:solidFill>
              </a:rPr>
              <a:t> </a:t>
            </a:r>
            <a:endParaRPr lang="en-US" sz="2800" dirty="0">
              <a:solidFill>
                <a:srgbClr val="7030A0"/>
              </a:solidFill>
            </a:endParaRPr>
          </a:p>
        </p:txBody>
      </p:sp>
      <p:sp>
        <p:nvSpPr>
          <p:cNvPr id="7" name="TextBox 6"/>
          <p:cNvSpPr txBox="1"/>
          <p:nvPr/>
        </p:nvSpPr>
        <p:spPr>
          <a:xfrm>
            <a:off x="4800600" y="2183487"/>
            <a:ext cx="4026662" cy="523220"/>
          </a:xfrm>
          <a:prstGeom prst="rect">
            <a:avLst/>
          </a:prstGeom>
          <a:noFill/>
        </p:spPr>
        <p:txBody>
          <a:bodyPr wrap="square" rtlCol="0">
            <a:spAutoFit/>
          </a:bodyPr>
          <a:lstStyle/>
          <a:p>
            <a:r>
              <a:rPr lang="en-US" sz="2800" dirty="0" smtClean="0">
                <a:solidFill>
                  <a:schemeClr val="accent2"/>
                </a:solidFill>
              </a:rPr>
              <a:t>until </a:t>
            </a:r>
            <a:r>
              <a:rPr lang="en-US" sz="2800" dirty="0">
                <a:solidFill>
                  <a:schemeClr val="accent2"/>
                </a:solidFill>
              </a:rPr>
              <a:t>proven </a:t>
            </a:r>
            <a:r>
              <a:rPr lang="en-US" sz="2800" dirty="0" smtClean="0">
                <a:solidFill>
                  <a:schemeClr val="accent2"/>
                </a:solidFill>
              </a:rPr>
              <a:t>otherwise</a:t>
            </a:r>
            <a:endParaRPr lang="en-US" sz="2800" dirty="0">
              <a:solidFill>
                <a:schemeClr val="accent2"/>
              </a:solidFill>
            </a:endParaRPr>
          </a:p>
        </p:txBody>
      </p:sp>
      <p:sp>
        <p:nvSpPr>
          <p:cNvPr id="8" name="TextBox 7"/>
          <p:cNvSpPr txBox="1"/>
          <p:nvPr/>
        </p:nvSpPr>
        <p:spPr>
          <a:xfrm>
            <a:off x="457199" y="2905780"/>
            <a:ext cx="1981200" cy="523220"/>
          </a:xfrm>
          <a:prstGeom prst="rect">
            <a:avLst/>
          </a:prstGeom>
          <a:noFill/>
        </p:spPr>
        <p:txBody>
          <a:bodyPr wrap="square" rtlCol="0">
            <a:spAutoFit/>
          </a:bodyPr>
          <a:lstStyle/>
          <a:p>
            <a:r>
              <a:rPr lang="en-US" sz="2800" dirty="0" smtClean="0">
                <a:solidFill>
                  <a:srgbClr val="0070C0"/>
                </a:solidFill>
              </a:rPr>
              <a:t>Step </a:t>
            </a:r>
            <a:r>
              <a:rPr lang="en-US" sz="2800" dirty="0">
                <a:solidFill>
                  <a:srgbClr val="0070C0"/>
                </a:solidFill>
              </a:rPr>
              <a:t>2</a:t>
            </a:r>
            <a:r>
              <a:rPr lang="en-US" sz="2800" dirty="0" smtClean="0">
                <a:solidFill>
                  <a:srgbClr val="0070C0"/>
                </a:solidFill>
              </a:rPr>
              <a:t>:</a:t>
            </a:r>
            <a:endParaRPr lang="en-US" sz="2800" dirty="0">
              <a:solidFill>
                <a:srgbClr val="0070C0"/>
              </a:solidFill>
            </a:endParaRPr>
          </a:p>
        </p:txBody>
      </p:sp>
      <p:sp>
        <p:nvSpPr>
          <p:cNvPr id="9" name="TextBox 8"/>
          <p:cNvSpPr txBox="1"/>
          <p:nvPr/>
        </p:nvSpPr>
        <p:spPr>
          <a:xfrm>
            <a:off x="1981200" y="2895600"/>
            <a:ext cx="6477000" cy="523220"/>
          </a:xfrm>
          <a:prstGeom prst="rect">
            <a:avLst/>
          </a:prstGeom>
          <a:noFill/>
        </p:spPr>
        <p:txBody>
          <a:bodyPr wrap="square" rtlCol="0">
            <a:spAutoFit/>
          </a:bodyPr>
          <a:lstStyle/>
          <a:p>
            <a:r>
              <a:rPr lang="en-US" sz="2800" dirty="0" smtClean="0">
                <a:solidFill>
                  <a:srgbClr val="7030A0"/>
                </a:solidFill>
              </a:rPr>
              <a:t>Facility managers evaluate hazards</a:t>
            </a:r>
            <a:r>
              <a:rPr lang="en-US" sz="2800" dirty="0" smtClean="0">
                <a:solidFill>
                  <a:schemeClr val="accent2"/>
                </a:solidFill>
              </a:rPr>
              <a:t> </a:t>
            </a:r>
            <a:endParaRPr lang="en-US" sz="2800" dirty="0">
              <a:solidFill>
                <a:srgbClr val="7030A0"/>
              </a:solidFill>
            </a:endParaRPr>
          </a:p>
        </p:txBody>
      </p:sp>
      <p:sp>
        <p:nvSpPr>
          <p:cNvPr id="10" name="TextBox 9"/>
          <p:cNvSpPr txBox="1"/>
          <p:nvPr/>
        </p:nvSpPr>
        <p:spPr>
          <a:xfrm>
            <a:off x="1981200" y="3555087"/>
            <a:ext cx="6477000" cy="523220"/>
          </a:xfrm>
          <a:prstGeom prst="rect">
            <a:avLst/>
          </a:prstGeom>
          <a:noFill/>
        </p:spPr>
        <p:txBody>
          <a:bodyPr wrap="square" rtlCol="0">
            <a:spAutoFit/>
          </a:bodyPr>
          <a:lstStyle/>
          <a:p>
            <a:r>
              <a:rPr lang="en-US" sz="2800" dirty="0" smtClean="0">
                <a:solidFill>
                  <a:srgbClr val="7030A0"/>
                </a:solidFill>
              </a:rPr>
              <a:t>If no serious hazards: </a:t>
            </a:r>
            <a:r>
              <a:rPr lang="en-US" sz="2800" dirty="0" smtClean="0">
                <a:solidFill>
                  <a:schemeClr val="accent2"/>
                </a:solidFill>
              </a:rPr>
              <a:t> </a:t>
            </a:r>
            <a:endParaRPr lang="en-US" sz="2800" dirty="0">
              <a:solidFill>
                <a:srgbClr val="7030A0"/>
              </a:solidFill>
            </a:endParaRPr>
          </a:p>
        </p:txBody>
      </p:sp>
      <p:sp>
        <p:nvSpPr>
          <p:cNvPr id="11" name="TextBox 10"/>
          <p:cNvSpPr txBox="1"/>
          <p:nvPr/>
        </p:nvSpPr>
        <p:spPr>
          <a:xfrm>
            <a:off x="5574538" y="3544907"/>
            <a:ext cx="4026662" cy="523220"/>
          </a:xfrm>
          <a:prstGeom prst="rect">
            <a:avLst/>
          </a:prstGeom>
          <a:noFill/>
        </p:spPr>
        <p:txBody>
          <a:bodyPr wrap="square" rtlCol="0">
            <a:spAutoFit/>
          </a:bodyPr>
          <a:lstStyle/>
          <a:p>
            <a:r>
              <a:rPr lang="en-US" sz="2800" dirty="0" smtClean="0">
                <a:solidFill>
                  <a:schemeClr val="accent2"/>
                </a:solidFill>
              </a:rPr>
              <a:t>Non-permit space</a:t>
            </a:r>
            <a:endParaRPr lang="en-US" sz="2800" dirty="0">
              <a:solidFill>
                <a:schemeClr val="accent2"/>
              </a:solidFill>
            </a:endParaRPr>
          </a:p>
        </p:txBody>
      </p:sp>
      <p:sp>
        <p:nvSpPr>
          <p:cNvPr id="12" name="TextBox 11"/>
          <p:cNvSpPr txBox="1"/>
          <p:nvPr/>
        </p:nvSpPr>
        <p:spPr>
          <a:xfrm>
            <a:off x="457200" y="3544907"/>
            <a:ext cx="1981200" cy="523220"/>
          </a:xfrm>
          <a:prstGeom prst="rect">
            <a:avLst/>
          </a:prstGeom>
          <a:noFill/>
        </p:spPr>
        <p:txBody>
          <a:bodyPr wrap="square" rtlCol="0">
            <a:spAutoFit/>
          </a:bodyPr>
          <a:lstStyle/>
          <a:p>
            <a:r>
              <a:rPr lang="en-US" sz="2800" dirty="0" smtClean="0">
                <a:solidFill>
                  <a:srgbClr val="0070C0"/>
                </a:solidFill>
              </a:rPr>
              <a:t>Step 2a:</a:t>
            </a:r>
            <a:endParaRPr lang="en-US" sz="2800" dirty="0">
              <a:solidFill>
                <a:srgbClr val="0070C0"/>
              </a:solidFill>
            </a:endParaRPr>
          </a:p>
        </p:txBody>
      </p:sp>
      <p:sp>
        <p:nvSpPr>
          <p:cNvPr id="13" name="TextBox 12"/>
          <p:cNvSpPr txBox="1"/>
          <p:nvPr/>
        </p:nvSpPr>
        <p:spPr>
          <a:xfrm>
            <a:off x="457200" y="4164687"/>
            <a:ext cx="1981200" cy="523220"/>
          </a:xfrm>
          <a:prstGeom prst="rect">
            <a:avLst/>
          </a:prstGeom>
          <a:noFill/>
        </p:spPr>
        <p:txBody>
          <a:bodyPr wrap="square" rtlCol="0">
            <a:spAutoFit/>
          </a:bodyPr>
          <a:lstStyle/>
          <a:p>
            <a:r>
              <a:rPr lang="en-US" sz="2800" dirty="0" smtClean="0">
                <a:solidFill>
                  <a:srgbClr val="0070C0"/>
                </a:solidFill>
              </a:rPr>
              <a:t>Step </a:t>
            </a:r>
            <a:r>
              <a:rPr lang="en-US" sz="2800" dirty="0">
                <a:solidFill>
                  <a:srgbClr val="0070C0"/>
                </a:solidFill>
              </a:rPr>
              <a:t>3</a:t>
            </a:r>
            <a:r>
              <a:rPr lang="en-US" sz="2800" dirty="0" smtClean="0">
                <a:solidFill>
                  <a:srgbClr val="0070C0"/>
                </a:solidFill>
              </a:rPr>
              <a:t>:</a:t>
            </a:r>
            <a:endParaRPr lang="en-US" sz="2800" dirty="0">
              <a:solidFill>
                <a:srgbClr val="0070C0"/>
              </a:solidFill>
            </a:endParaRPr>
          </a:p>
        </p:txBody>
      </p:sp>
      <p:sp>
        <p:nvSpPr>
          <p:cNvPr id="14" name="TextBox 13"/>
          <p:cNvSpPr txBox="1"/>
          <p:nvPr/>
        </p:nvSpPr>
        <p:spPr>
          <a:xfrm>
            <a:off x="1981200" y="4191000"/>
            <a:ext cx="5373472" cy="954107"/>
          </a:xfrm>
          <a:prstGeom prst="rect">
            <a:avLst/>
          </a:prstGeom>
          <a:noFill/>
        </p:spPr>
        <p:txBody>
          <a:bodyPr wrap="square" rtlCol="0">
            <a:spAutoFit/>
          </a:bodyPr>
          <a:lstStyle/>
          <a:p>
            <a:r>
              <a:rPr lang="en-US" sz="2800" dirty="0" smtClean="0">
                <a:solidFill>
                  <a:srgbClr val="7030A0"/>
                </a:solidFill>
              </a:rPr>
              <a:t>Document </a:t>
            </a:r>
            <a:r>
              <a:rPr lang="en-US" sz="2800" dirty="0" smtClean="0">
                <a:solidFill>
                  <a:srgbClr val="7030A0"/>
                </a:solidFill>
              </a:rPr>
              <a:t>absence </a:t>
            </a:r>
            <a:r>
              <a:rPr lang="en-US" sz="2800" dirty="0" smtClean="0">
                <a:solidFill>
                  <a:srgbClr val="7030A0"/>
                </a:solidFill>
              </a:rPr>
              <a:t>of potential </a:t>
            </a:r>
            <a:endParaRPr lang="en-US" sz="2800" dirty="0" smtClean="0">
              <a:solidFill>
                <a:srgbClr val="7030A0"/>
              </a:solidFill>
            </a:endParaRPr>
          </a:p>
          <a:p>
            <a:r>
              <a:rPr lang="en-US" sz="2800" dirty="0" smtClean="0">
                <a:solidFill>
                  <a:srgbClr val="7030A0"/>
                </a:solidFill>
              </a:rPr>
              <a:t>serious </a:t>
            </a:r>
            <a:r>
              <a:rPr lang="en-US" sz="2800" dirty="0" smtClean="0">
                <a:solidFill>
                  <a:srgbClr val="7030A0"/>
                </a:solidFill>
              </a:rPr>
              <a:t>hazards</a:t>
            </a:r>
            <a:endParaRPr lang="en-US" sz="2800" dirty="0">
              <a:solidFill>
                <a:srgbClr val="7030A0"/>
              </a:solidFill>
            </a:endParaRPr>
          </a:p>
        </p:txBody>
      </p:sp>
      <p:sp>
        <p:nvSpPr>
          <p:cNvPr id="15" name="TextBox 14"/>
          <p:cNvSpPr txBox="1"/>
          <p:nvPr/>
        </p:nvSpPr>
        <p:spPr>
          <a:xfrm>
            <a:off x="1979456" y="5191780"/>
            <a:ext cx="5564344" cy="523220"/>
          </a:xfrm>
          <a:prstGeom prst="rect">
            <a:avLst/>
          </a:prstGeom>
          <a:noFill/>
        </p:spPr>
        <p:txBody>
          <a:bodyPr wrap="none" rtlCol="0">
            <a:spAutoFit/>
          </a:bodyPr>
          <a:lstStyle/>
          <a:p>
            <a:r>
              <a:rPr lang="en-US" sz="2800" dirty="0" smtClean="0">
                <a:solidFill>
                  <a:schemeClr val="accent2"/>
                </a:solidFill>
              </a:rPr>
              <a:t>or </a:t>
            </a:r>
            <a:r>
              <a:rPr lang="en-US" sz="2800" dirty="0" smtClean="0">
                <a:solidFill>
                  <a:schemeClr val="accent2"/>
                </a:solidFill>
              </a:rPr>
              <a:t>describe </a:t>
            </a:r>
            <a:r>
              <a:rPr lang="en-US" sz="2800" dirty="0" smtClean="0">
                <a:solidFill>
                  <a:schemeClr val="accent2"/>
                </a:solidFill>
              </a:rPr>
              <a:t>how </a:t>
            </a:r>
            <a:r>
              <a:rPr lang="en-US" sz="2800" dirty="0" smtClean="0">
                <a:solidFill>
                  <a:schemeClr val="accent2"/>
                </a:solidFill>
              </a:rPr>
              <a:t>to </a:t>
            </a:r>
            <a:r>
              <a:rPr lang="en-US" sz="2800" dirty="0" smtClean="0">
                <a:solidFill>
                  <a:schemeClr val="accent2"/>
                </a:solidFill>
              </a:rPr>
              <a:t>eliminate them</a:t>
            </a:r>
            <a:endParaRPr lang="en-US" sz="2800" dirty="0">
              <a:solidFill>
                <a:schemeClr val="accent2"/>
              </a:solidFill>
            </a:endParaRPr>
          </a:p>
        </p:txBody>
      </p:sp>
    </p:spTree>
    <p:extLst>
      <p:ext uri="{BB962C8B-B14F-4D97-AF65-F5344CB8AC3E}">
        <p14:creationId xmlns:p14="http://schemas.microsoft.com/office/powerpoint/2010/main" val="129786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590800"/>
            <a:ext cx="7848600" cy="523220"/>
          </a:xfrm>
          <a:prstGeom prst="rect">
            <a:avLst/>
          </a:prstGeom>
          <a:noFill/>
        </p:spPr>
        <p:txBody>
          <a:bodyPr wrap="square" rtlCol="0">
            <a:spAutoFit/>
          </a:bodyPr>
          <a:lstStyle/>
          <a:p>
            <a:r>
              <a:rPr lang="en-US" sz="2800" dirty="0" smtClean="0"/>
              <a:t>WAC </a:t>
            </a:r>
            <a:r>
              <a:rPr lang="en-US" sz="2800" dirty="0" smtClean="0"/>
              <a:t>296-809-60002 doesn’t </a:t>
            </a:r>
            <a:r>
              <a:rPr lang="en-US" sz="2800" i="1" dirty="0" smtClean="0"/>
              <a:t>require</a:t>
            </a:r>
            <a:r>
              <a:rPr lang="en-US" sz="2800" dirty="0" smtClean="0"/>
              <a:t> a “permit”</a:t>
            </a:r>
            <a:endParaRPr lang="en-US" sz="2800" dirty="0"/>
          </a:p>
        </p:txBody>
      </p:sp>
      <p:sp>
        <p:nvSpPr>
          <p:cNvPr id="3" name="TextBox 2"/>
          <p:cNvSpPr txBox="1"/>
          <p:nvPr/>
        </p:nvSpPr>
        <p:spPr>
          <a:xfrm>
            <a:off x="838200" y="3553361"/>
            <a:ext cx="7467600" cy="1323439"/>
          </a:xfrm>
          <a:prstGeom prst="rect">
            <a:avLst/>
          </a:prstGeom>
          <a:noFill/>
        </p:spPr>
        <p:txBody>
          <a:bodyPr wrap="square" rtlCol="0">
            <a:spAutoFit/>
          </a:bodyPr>
          <a:lstStyle/>
          <a:p>
            <a:pPr algn="ctr"/>
            <a:r>
              <a:rPr lang="en-US" sz="4000" dirty="0" smtClean="0">
                <a:solidFill>
                  <a:srgbClr val="7030A0"/>
                </a:solidFill>
              </a:rPr>
              <a:t>…but a pre-entry checklist is a really good idea</a:t>
            </a:r>
            <a:endParaRPr lang="en-US" sz="4000" dirty="0">
              <a:solidFill>
                <a:srgbClr val="7030A0"/>
              </a:solidFill>
            </a:endParaRPr>
          </a:p>
        </p:txBody>
      </p:sp>
      <p:sp>
        <p:nvSpPr>
          <p:cNvPr id="4" name="TextBox 3"/>
          <p:cNvSpPr txBox="1"/>
          <p:nvPr/>
        </p:nvSpPr>
        <p:spPr>
          <a:xfrm>
            <a:off x="1219200" y="838200"/>
            <a:ext cx="6705600" cy="584775"/>
          </a:xfrm>
          <a:prstGeom prst="rect">
            <a:avLst/>
          </a:prstGeom>
          <a:noFill/>
        </p:spPr>
        <p:txBody>
          <a:bodyPr wrap="square" rtlCol="0">
            <a:spAutoFit/>
          </a:bodyPr>
          <a:lstStyle/>
          <a:p>
            <a:r>
              <a:rPr lang="en-US" sz="3200" dirty="0" smtClean="0">
                <a:solidFill>
                  <a:srgbClr val="0070C0"/>
                </a:solidFill>
              </a:rPr>
              <a:t>Some documentation in written plan</a:t>
            </a:r>
            <a:endParaRPr lang="en-US" sz="3200" dirty="0">
              <a:solidFill>
                <a:srgbClr val="0070C0"/>
              </a:solidFill>
            </a:endParaRPr>
          </a:p>
        </p:txBody>
      </p:sp>
      <p:sp>
        <p:nvSpPr>
          <p:cNvPr id="5" name="TextBox 4"/>
          <p:cNvSpPr txBox="1"/>
          <p:nvPr/>
        </p:nvSpPr>
        <p:spPr>
          <a:xfrm>
            <a:off x="1638300" y="1569928"/>
            <a:ext cx="5486400" cy="584775"/>
          </a:xfrm>
          <a:prstGeom prst="rect">
            <a:avLst/>
          </a:prstGeom>
          <a:noFill/>
        </p:spPr>
        <p:txBody>
          <a:bodyPr wrap="square" rtlCol="0">
            <a:spAutoFit/>
          </a:bodyPr>
          <a:lstStyle/>
          <a:p>
            <a:r>
              <a:rPr lang="en-US" sz="3200" dirty="0" smtClean="0">
                <a:solidFill>
                  <a:srgbClr val="0070C0"/>
                </a:solidFill>
              </a:rPr>
              <a:t>Some for use at time of entry</a:t>
            </a:r>
            <a:endParaRPr lang="en-US" sz="3200" dirty="0">
              <a:solidFill>
                <a:srgbClr val="0070C0"/>
              </a:solidFill>
            </a:endParaRPr>
          </a:p>
        </p:txBody>
      </p:sp>
    </p:spTree>
    <p:extLst>
      <p:ext uri="{BB962C8B-B14F-4D97-AF65-F5344CB8AC3E}">
        <p14:creationId xmlns:p14="http://schemas.microsoft.com/office/powerpoint/2010/main" val="292437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patswebdesign.com/wp-content/uploads/2013/07/checklist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894"/>
            <a:ext cx="5304117" cy="47737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67200" y="914400"/>
            <a:ext cx="4800600" cy="584775"/>
          </a:xfrm>
          <a:prstGeom prst="rect">
            <a:avLst/>
          </a:prstGeom>
          <a:noFill/>
        </p:spPr>
        <p:txBody>
          <a:bodyPr wrap="square" rtlCol="0">
            <a:spAutoFit/>
          </a:bodyPr>
          <a:lstStyle/>
          <a:p>
            <a:r>
              <a:rPr lang="en-US" sz="3200" dirty="0" smtClean="0">
                <a:solidFill>
                  <a:srgbClr val="7030A0"/>
                </a:solidFill>
              </a:rPr>
              <a:t>Checklists should be:</a:t>
            </a:r>
            <a:endParaRPr lang="en-US" sz="3200" dirty="0">
              <a:solidFill>
                <a:srgbClr val="7030A0"/>
              </a:solidFill>
            </a:endParaRPr>
          </a:p>
        </p:txBody>
      </p:sp>
      <p:sp>
        <p:nvSpPr>
          <p:cNvPr id="4" name="TextBox 3"/>
          <p:cNvSpPr txBox="1"/>
          <p:nvPr/>
        </p:nvSpPr>
        <p:spPr>
          <a:xfrm>
            <a:off x="6019800" y="1752600"/>
            <a:ext cx="1369286" cy="584775"/>
          </a:xfrm>
          <a:prstGeom prst="rect">
            <a:avLst/>
          </a:prstGeom>
          <a:noFill/>
        </p:spPr>
        <p:txBody>
          <a:bodyPr wrap="none" rtlCol="0">
            <a:spAutoFit/>
          </a:bodyPr>
          <a:lstStyle/>
          <a:p>
            <a:r>
              <a:rPr lang="en-US" sz="3200" dirty="0" smtClean="0">
                <a:solidFill>
                  <a:schemeClr val="accent2"/>
                </a:solidFill>
              </a:rPr>
              <a:t>simple</a:t>
            </a:r>
            <a:endParaRPr lang="en-US" sz="3200" dirty="0">
              <a:solidFill>
                <a:schemeClr val="accent2"/>
              </a:solidFill>
            </a:endParaRPr>
          </a:p>
        </p:txBody>
      </p:sp>
      <p:sp>
        <p:nvSpPr>
          <p:cNvPr id="5" name="TextBox 4"/>
          <p:cNvSpPr txBox="1"/>
          <p:nvPr/>
        </p:nvSpPr>
        <p:spPr>
          <a:xfrm>
            <a:off x="6096000" y="2539425"/>
            <a:ext cx="981359" cy="584775"/>
          </a:xfrm>
          <a:prstGeom prst="rect">
            <a:avLst/>
          </a:prstGeom>
          <a:noFill/>
        </p:spPr>
        <p:txBody>
          <a:bodyPr wrap="none" rtlCol="0">
            <a:spAutoFit/>
          </a:bodyPr>
          <a:lstStyle/>
          <a:p>
            <a:r>
              <a:rPr lang="en-US" sz="3200" dirty="0" smtClean="0">
                <a:solidFill>
                  <a:schemeClr val="accent2"/>
                </a:solidFill>
              </a:rPr>
              <a:t>brief</a:t>
            </a:r>
            <a:endParaRPr lang="en-US" sz="3200" dirty="0">
              <a:solidFill>
                <a:schemeClr val="accent2"/>
              </a:solidFill>
            </a:endParaRPr>
          </a:p>
        </p:txBody>
      </p:sp>
      <p:sp>
        <p:nvSpPr>
          <p:cNvPr id="6" name="TextBox 5"/>
          <p:cNvSpPr txBox="1"/>
          <p:nvPr/>
        </p:nvSpPr>
        <p:spPr>
          <a:xfrm>
            <a:off x="6096000" y="3377625"/>
            <a:ext cx="1641796" cy="584775"/>
          </a:xfrm>
          <a:prstGeom prst="rect">
            <a:avLst/>
          </a:prstGeom>
          <a:noFill/>
        </p:spPr>
        <p:txBody>
          <a:bodyPr wrap="none" rtlCol="0">
            <a:spAutoFit/>
          </a:bodyPr>
          <a:lstStyle/>
          <a:p>
            <a:r>
              <a:rPr lang="en-US" sz="3200" dirty="0" smtClean="0">
                <a:solidFill>
                  <a:schemeClr val="accent2"/>
                </a:solidFill>
              </a:rPr>
              <a:t>relevant</a:t>
            </a:r>
            <a:endParaRPr lang="en-US" sz="3200" dirty="0">
              <a:solidFill>
                <a:schemeClr val="accent2"/>
              </a:solidFill>
            </a:endParaRPr>
          </a:p>
        </p:txBody>
      </p:sp>
    </p:spTree>
    <p:extLst>
      <p:ext uri="{BB962C8B-B14F-4D97-AF65-F5344CB8AC3E}">
        <p14:creationId xmlns:p14="http://schemas.microsoft.com/office/powerpoint/2010/main" val="277552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63103"/>
            <a:ext cx="4876800" cy="6527800"/>
          </a:xfrm>
          <a:prstGeom prst="rect">
            <a:avLst/>
          </a:prstGeom>
        </p:spPr>
      </p:pic>
    </p:spTree>
    <p:extLst>
      <p:ext uri="{BB962C8B-B14F-4D97-AF65-F5344CB8AC3E}">
        <p14:creationId xmlns:p14="http://schemas.microsoft.com/office/powerpoint/2010/main" val="28380610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257" y="1219200"/>
            <a:ext cx="9130237" cy="4495800"/>
          </a:xfrm>
          <a:prstGeom prst="rect">
            <a:avLst/>
          </a:prstGeom>
          <a:noFill/>
          <a:ln w="12700">
            <a:noFill/>
          </a:ln>
        </p:spPr>
      </p:pic>
      <p:sp>
        <p:nvSpPr>
          <p:cNvPr id="3" name="Rectangle 2"/>
          <p:cNvSpPr/>
          <p:nvPr/>
        </p:nvSpPr>
        <p:spPr>
          <a:xfrm>
            <a:off x="5029200" y="1295400"/>
            <a:ext cx="22860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724400" y="1600200"/>
            <a:ext cx="33528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441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5560" y="838200"/>
            <a:ext cx="8686040" cy="5274605"/>
          </a:xfrm>
          <a:prstGeom prst="rect">
            <a:avLst/>
          </a:prstGeom>
        </p:spPr>
      </p:pic>
    </p:spTree>
    <p:extLst>
      <p:ext uri="{BB962C8B-B14F-4D97-AF65-F5344CB8AC3E}">
        <p14:creationId xmlns:p14="http://schemas.microsoft.com/office/powerpoint/2010/main" val="27553359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509" y="1828800"/>
            <a:ext cx="8989291" cy="3201222"/>
          </a:xfrm>
          <a:prstGeom prst="rect">
            <a:avLst/>
          </a:prstGeom>
        </p:spPr>
      </p:pic>
    </p:spTree>
    <p:extLst>
      <p:ext uri="{BB962C8B-B14F-4D97-AF65-F5344CB8AC3E}">
        <p14:creationId xmlns:p14="http://schemas.microsoft.com/office/powerpoint/2010/main" val="39082908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381780"/>
            <a:ext cx="1981200" cy="523220"/>
          </a:xfrm>
          <a:prstGeom prst="rect">
            <a:avLst/>
          </a:prstGeom>
          <a:noFill/>
        </p:spPr>
        <p:txBody>
          <a:bodyPr wrap="square" rtlCol="0">
            <a:spAutoFit/>
          </a:bodyPr>
          <a:lstStyle/>
          <a:p>
            <a:r>
              <a:rPr lang="en-US" sz="2800" dirty="0" smtClean="0">
                <a:solidFill>
                  <a:srgbClr val="0070C0"/>
                </a:solidFill>
              </a:rPr>
              <a:t>Step 1:</a:t>
            </a:r>
            <a:endParaRPr lang="en-US" sz="2800" dirty="0">
              <a:solidFill>
                <a:srgbClr val="0070C0"/>
              </a:solidFill>
            </a:endParaRPr>
          </a:p>
        </p:txBody>
      </p:sp>
      <p:sp>
        <p:nvSpPr>
          <p:cNvPr id="3" name="TextBox 2"/>
          <p:cNvSpPr txBox="1"/>
          <p:nvPr/>
        </p:nvSpPr>
        <p:spPr>
          <a:xfrm>
            <a:off x="1981200" y="1371600"/>
            <a:ext cx="6942926" cy="523220"/>
          </a:xfrm>
          <a:prstGeom prst="rect">
            <a:avLst/>
          </a:prstGeom>
          <a:noFill/>
        </p:spPr>
        <p:txBody>
          <a:bodyPr wrap="none" rtlCol="0">
            <a:spAutoFit/>
          </a:bodyPr>
          <a:lstStyle/>
          <a:p>
            <a:r>
              <a:rPr lang="en-US" sz="2800" dirty="0">
                <a:solidFill>
                  <a:srgbClr val="7030A0"/>
                </a:solidFill>
              </a:rPr>
              <a:t>Facility managers identify confined spaces</a:t>
            </a:r>
          </a:p>
        </p:txBody>
      </p:sp>
      <p:sp>
        <p:nvSpPr>
          <p:cNvPr id="4" name="TextBox 3"/>
          <p:cNvSpPr txBox="1"/>
          <p:nvPr/>
        </p:nvSpPr>
        <p:spPr>
          <a:xfrm>
            <a:off x="1828800" y="457200"/>
            <a:ext cx="5525872" cy="523220"/>
          </a:xfrm>
          <a:prstGeom prst="rect">
            <a:avLst/>
          </a:prstGeom>
          <a:noFill/>
        </p:spPr>
        <p:txBody>
          <a:bodyPr wrap="none" rtlCol="0">
            <a:spAutoFit/>
          </a:bodyPr>
          <a:lstStyle/>
          <a:p>
            <a:r>
              <a:rPr lang="en-US" sz="2800" dirty="0" smtClean="0">
                <a:solidFill>
                  <a:srgbClr val="0000FF"/>
                </a:solidFill>
              </a:rPr>
              <a:t>Designing a Confined Space plan</a:t>
            </a:r>
            <a:endParaRPr lang="en-US" sz="2800" dirty="0">
              <a:solidFill>
                <a:srgbClr val="0000FF"/>
              </a:solidFill>
            </a:endParaRPr>
          </a:p>
        </p:txBody>
      </p:sp>
    </p:spTree>
    <p:extLst>
      <p:ext uri="{BB962C8B-B14F-4D97-AF65-F5344CB8AC3E}">
        <p14:creationId xmlns:p14="http://schemas.microsoft.com/office/powerpoint/2010/main" val="105088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381000"/>
            <a:ext cx="3484672" cy="1200329"/>
          </a:xfrm>
          <a:prstGeom prst="rect">
            <a:avLst/>
          </a:prstGeom>
          <a:noFill/>
        </p:spPr>
        <p:txBody>
          <a:bodyPr wrap="none" rtlCol="0">
            <a:spAutoFit/>
          </a:bodyPr>
          <a:lstStyle/>
          <a:p>
            <a:r>
              <a:rPr lang="en-US" sz="7200" dirty="0">
                <a:solidFill>
                  <a:srgbClr val="7030A0"/>
                </a:solidFill>
              </a:rPr>
              <a:t>T</a:t>
            </a:r>
            <a:r>
              <a:rPr lang="en-US" sz="7200" dirty="0" smtClean="0">
                <a:solidFill>
                  <a:srgbClr val="7030A0"/>
                </a:solidFill>
              </a:rPr>
              <a:t>raining</a:t>
            </a:r>
            <a:endParaRPr lang="en-US" sz="7200" dirty="0">
              <a:solidFill>
                <a:srgbClr val="7030A0"/>
              </a:solidFill>
            </a:endParaRPr>
          </a:p>
        </p:txBody>
      </p:sp>
      <p:sp>
        <p:nvSpPr>
          <p:cNvPr id="3" name="TextBox 2"/>
          <p:cNvSpPr txBox="1"/>
          <p:nvPr/>
        </p:nvSpPr>
        <p:spPr>
          <a:xfrm>
            <a:off x="1219200" y="2057400"/>
            <a:ext cx="7042312" cy="3293209"/>
          </a:xfrm>
          <a:prstGeom prst="rect">
            <a:avLst/>
          </a:prstGeom>
          <a:noFill/>
        </p:spPr>
        <p:txBody>
          <a:bodyPr wrap="none" rtlCol="0">
            <a:spAutoFit/>
          </a:bodyPr>
          <a:lstStyle/>
          <a:p>
            <a:pPr marL="571500" indent="-571500">
              <a:spcBef>
                <a:spcPts val="1200"/>
              </a:spcBef>
              <a:buFont typeface="Arial" panose="020B0604020202020204" pitchFamily="34" charset="0"/>
              <a:buChar char="•"/>
            </a:pPr>
            <a:r>
              <a:rPr lang="en-US" sz="4000" dirty="0" smtClean="0">
                <a:solidFill>
                  <a:srgbClr val="002060"/>
                </a:solidFill>
              </a:rPr>
              <a:t>Hazard recognition</a:t>
            </a:r>
          </a:p>
          <a:p>
            <a:pPr marL="571500" indent="-571500">
              <a:spcBef>
                <a:spcPts val="1200"/>
              </a:spcBef>
              <a:buFont typeface="Arial" panose="020B0604020202020204" pitchFamily="34" charset="0"/>
              <a:buChar char="•"/>
            </a:pPr>
            <a:r>
              <a:rPr lang="en-US" sz="4000" dirty="0" smtClean="0">
                <a:solidFill>
                  <a:srgbClr val="002060"/>
                </a:solidFill>
              </a:rPr>
              <a:t>Hazard elimination</a:t>
            </a:r>
          </a:p>
          <a:p>
            <a:pPr marL="1028700" lvl="1" indent="-571500">
              <a:spcBef>
                <a:spcPts val="1200"/>
              </a:spcBef>
              <a:buFont typeface="Arial" panose="020B0604020202020204" pitchFamily="34" charset="0"/>
              <a:buChar char="•"/>
            </a:pPr>
            <a:r>
              <a:rPr lang="en-US" sz="4000" dirty="0" smtClean="0">
                <a:solidFill>
                  <a:srgbClr val="002060"/>
                </a:solidFill>
              </a:rPr>
              <a:t>Heat stress</a:t>
            </a:r>
          </a:p>
          <a:p>
            <a:pPr marL="1028700" lvl="1" indent="-571500">
              <a:spcBef>
                <a:spcPts val="1200"/>
              </a:spcBef>
              <a:buFont typeface="Arial" panose="020B0604020202020204" pitchFamily="34" charset="0"/>
              <a:buChar char="•"/>
            </a:pPr>
            <a:r>
              <a:rPr lang="en-US" sz="4000" dirty="0" smtClean="0">
                <a:solidFill>
                  <a:srgbClr val="002060"/>
                </a:solidFill>
              </a:rPr>
              <a:t>Health hazard </a:t>
            </a:r>
            <a:r>
              <a:rPr lang="en-US" sz="4000" dirty="0" smtClean="0">
                <a:solidFill>
                  <a:srgbClr val="002060"/>
                </a:solidFill>
              </a:rPr>
              <a:t>awareness</a:t>
            </a:r>
          </a:p>
          <a:p>
            <a:endParaRPr lang="en-US" dirty="0"/>
          </a:p>
        </p:txBody>
      </p:sp>
    </p:spTree>
    <p:extLst>
      <p:ext uri="{BB962C8B-B14F-4D97-AF65-F5344CB8AC3E}">
        <p14:creationId xmlns:p14="http://schemas.microsoft.com/office/powerpoint/2010/main" val="167717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racinehomeinsulators.com/rhi6611/wp-content/uploads/2011/11/vermiculite-atti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2" y="-1"/>
            <a:ext cx="9014012" cy="676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0149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o.aolcdn.com/photo-hub/news_gallery/6/9/697253/129176074910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199"/>
            <a:ext cx="9144000" cy="51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0461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smtClean="0">
                <a:solidFill>
                  <a:srgbClr val="0000FF"/>
                </a:solidFill>
              </a:rPr>
              <a:t>Vermiculite usually contains asbestos</a:t>
            </a:r>
          </a:p>
        </p:txBody>
      </p:sp>
      <p:pic>
        <p:nvPicPr>
          <p:cNvPr id="29699" name="Picture 2" descr="http://www.racinehomeinsulators.com/rhi6611/wp-content/uploads/2011/11/vermiculite-atti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284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asbestoslegaljournal.com/assets_c/2012/09/WR-Grace-Zonolite-Asbestos-thumb-1227x835-208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639127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2405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dirty="0" smtClean="0">
                <a:solidFill>
                  <a:srgbClr val="7030A0"/>
                </a:solidFill>
              </a:rPr>
              <a:t>Rock wool doesn’t contain asbestos</a:t>
            </a:r>
          </a:p>
        </p:txBody>
      </p:sp>
      <p:pic>
        <p:nvPicPr>
          <p:cNvPr id="33795" name="Picture 4" descr="http://www.oldhouseweb.com/imagesvr_ce/oldhouseweb/uploadedfiles/blog-uploads/2008/09/hq4179_rockwool_27sep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1257300"/>
            <a:ext cx="39528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6" descr="http://img.archiexpo.com/images_ae/photo-g/fire-resistant-rock-wool-insulation-roll-with-metal-vapor-barrier-for-ducts-insulation-9579-45762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7145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8" descr="http://www.advancedinsulationinc.com/existinghomes/images/photos/evalua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229100"/>
            <a:ext cx="33813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5449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228600"/>
            <a:ext cx="7848600" cy="639763"/>
          </a:xfrm>
        </p:spPr>
        <p:txBody>
          <a:bodyPr/>
          <a:lstStyle/>
          <a:p>
            <a:r>
              <a:rPr lang="en-US" altLang="en-US" dirty="0" smtClean="0">
                <a:solidFill>
                  <a:srgbClr val="7030A0"/>
                </a:solidFill>
              </a:rPr>
              <a:t>Cellulose doesn’t contain asbestos</a:t>
            </a:r>
          </a:p>
        </p:txBody>
      </p:sp>
      <p:pic>
        <p:nvPicPr>
          <p:cNvPr id="32771" name="Object 1040" descr="npo0000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686800" cy="5804298"/>
          </a:xfrm>
          <a:prstGeom prst="rect">
            <a:avLst/>
          </a:prstGeom>
          <a:noFill/>
          <a:ln w="9525" algn="ctr">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9960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ellulose.org/images/CIMA-CelluloseInsulation-HomeOwners-Dry-Blow-In-Attic-Installation.jpg"/>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7391400" cy="5486399"/>
          </a:xfrm>
          <a:prstGeom prst="rect">
            <a:avLst/>
          </a:prstGeom>
          <a:noFill/>
          <a:ln>
            <a:noFill/>
          </a:ln>
        </p:spPr>
      </p:pic>
      <p:sp>
        <p:nvSpPr>
          <p:cNvPr id="3" name="TextBox 2"/>
          <p:cNvSpPr txBox="1"/>
          <p:nvPr/>
        </p:nvSpPr>
        <p:spPr>
          <a:xfrm>
            <a:off x="381000" y="6019800"/>
            <a:ext cx="5646097" cy="523220"/>
          </a:xfrm>
          <a:prstGeom prst="rect">
            <a:avLst/>
          </a:prstGeom>
          <a:noFill/>
        </p:spPr>
        <p:txBody>
          <a:bodyPr wrap="none" rtlCol="0">
            <a:spAutoFit/>
          </a:bodyPr>
          <a:lstStyle/>
          <a:p>
            <a:r>
              <a:rPr lang="en-US" sz="2800" dirty="0" smtClean="0">
                <a:solidFill>
                  <a:srgbClr val="0070C0"/>
                </a:solidFill>
              </a:rPr>
              <a:t>Personal protective equipment???</a:t>
            </a:r>
            <a:endParaRPr lang="en-US" sz="2800" dirty="0">
              <a:solidFill>
                <a:srgbClr val="0070C0"/>
              </a:solidFill>
            </a:endParaRPr>
          </a:p>
        </p:txBody>
      </p:sp>
    </p:spTree>
    <p:extLst>
      <p:ext uri="{BB962C8B-B14F-4D97-AF65-F5344CB8AC3E}">
        <p14:creationId xmlns:p14="http://schemas.microsoft.com/office/powerpoint/2010/main" val="116654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www.modernpest.com/wp-content/uploads/blowing-insulation.jpg"/>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6858000" cy="4568190"/>
          </a:xfrm>
          <a:prstGeom prst="rect">
            <a:avLst/>
          </a:prstGeom>
          <a:noFill/>
          <a:ln>
            <a:noFill/>
          </a:ln>
        </p:spPr>
      </p:pic>
      <p:sp>
        <p:nvSpPr>
          <p:cNvPr id="3" name="TextBox 2"/>
          <p:cNvSpPr txBox="1"/>
          <p:nvPr/>
        </p:nvSpPr>
        <p:spPr>
          <a:xfrm>
            <a:off x="228600" y="4876800"/>
            <a:ext cx="3505200" cy="461665"/>
          </a:xfrm>
          <a:prstGeom prst="rect">
            <a:avLst/>
          </a:prstGeom>
          <a:noFill/>
        </p:spPr>
        <p:txBody>
          <a:bodyPr wrap="square" rtlCol="0">
            <a:spAutoFit/>
          </a:bodyPr>
          <a:lstStyle/>
          <a:p>
            <a:r>
              <a:rPr lang="en-US" sz="2400" dirty="0" smtClean="0">
                <a:solidFill>
                  <a:srgbClr val="0070C0"/>
                </a:solidFill>
              </a:rPr>
              <a:t>Much better</a:t>
            </a:r>
            <a:endParaRPr lang="en-US" sz="2400" dirty="0">
              <a:solidFill>
                <a:srgbClr val="0070C0"/>
              </a:solidFill>
            </a:endParaRPr>
          </a:p>
        </p:txBody>
      </p:sp>
      <p:sp>
        <p:nvSpPr>
          <p:cNvPr id="4" name="TextBox 3"/>
          <p:cNvSpPr txBox="1"/>
          <p:nvPr/>
        </p:nvSpPr>
        <p:spPr>
          <a:xfrm>
            <a:off x="358402" y="5407967"/>
            <a:ext cx="6445995" cy="461665"/>
          </a:xfrm>
          <a:prstGeom prst="rect">
            <a:avLst/>
          </a:prstGeom>
          <a:noFill/>
        </p:spPr>
        <p:txBody>
          <a:bodyPr wrap="none" rtlCol="0">
            <a:spAutoFit/>
          </a:bodyPr>
          <a:lstStyle/>
          <a:p>
            <a:r>
              <a:rPr lang="en-US" sz="2400" dirty="0" smtClean="0">
                <a:solidFill>
                  <a:schemeClr val="accent2"/>
                </a:solidFill>
              </a:rPr>
              <a:t>…but train on proper placement of straps, etc.</a:t>
            </a:r>
            <a:endParaRPr lang="en-US" sz="2400" dirty="0">
              <a:solidFill>
                <a:schemeClr val="accent2"/>
              </a:solidFill>
            </a:endParaRPr>
          </a:p>
        </p:txBody>
      </p:sp>
    </p:spTree>
    <p:extLst>
      <p:ext uri="{BB962C8B-B14F-4D97-AF65-F5344CB8AC3E}">
        <p14:creationId xmlns:p14="http://schemas.microsoft.com/office/powerpoint/2010/main" val="61768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gorgeweatherization.com/wp-content/uploads/2010/07/InsulateWeb.jpg"/>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90600"/>
            <a:ext cx="6858000" cy="4124325"/>
          </a:xfrm>
          <a:prstGeom prst="rect">
            <a:avLst/>
          </a:prstGeom>
          <a:noFill/>
          <a:ln>
            <a:noFill/>
          </a:ln>
        </p:spPr>
      </p:pic>
      <p:sp>
        <p:nvSpPr>
          <p:cNvPr id="3" name="TextBox 2"/>
          <p:cNvSpPr txBox="1"/>
          <p:nvPr/>
        </p:nvSpPr>
        <p:spPr>
          <a:xfrm>
            <a:off x="914400" y="304800"/>
            <a:ext cx="4891083" cy="461665"/>
          </a:xfrm>
          <a:prstGeom prst="rect">
            <a:avLst/>
          </a:prstGeom>
          <a:noFill/>
        </p:spPr>
        <p:txBody>
          <a:bodyPr wrap="none" rtlCol="0">
            <a:spAutoFit/>
          </a:bodyPr>
          <a:lstStyle/>
          <a:p>
            <a:r>
              <a:rPr lang="en-US" sz="2400" dirty="0" smtClean="0">
                <a:solidFill>
                  <a:srgbClr val="0000FF"/>
                </a:solidFill>
              </a:rPr>
              <a:t>Cartridge respirators protect better</a:t>
            </a:r>
            <a:endParaRPr lang="en-US" sz="2400" dirty="0">
              <a:solidFill>
                <a:srgbClr val="0000FF"/>
              </a:solidFill>
            </a:endParaRPr>
          </a:p>
        </p:txBody>
      </p:sp>
      <p:sp>
        <p:nvSpPr>
          <p:cNvPr id="4" name="TextBox 3"/>
          <p:cNvSpPr txBox="1"/>
          <p:nvPr/>
        </p:nvSpPr>
        <p:spPr>
          <a:xfrm>
            <a:off x="228600" y="5257800"/>
            <a:ext cx="7239000" cy="461665"/>
          </a:xfrm>
          <a:prstGeom prst="rect">
            <a:avLst/>
          </a:prstGeom>
          <a:noFill/>
        </p:spPr>
        <p:txBody>
          <a:bodyPr wrap="square" rtlCol="0">
            <a:spAutoFit/>
          </a:bodyPr>
          <a:lstStyle/>
          <a:p>
            <a:r>
              <a:rPr lang="en-US" sz="2400" dirty="0" smtClean="0">
                <a:solidFill>
                  <a:schemeClr val="accent2"/>
                </a:solidFill>
              </a:rPr>
              <a:t>…but must fill out medical clearance questionnaire</a:t>
            </a:r>
            <a:endParaRPr lang="en-US" sz="2400" dirty="0">
              <a:solidFill>
                <a:schemeClr val="accent2"/>
              </a:solidFill>
            </a:endParaRPr>
          </a:p>
        </p:txBody>
      </p:sp>
      <p:sp>
        <p:nvSpPr>
          <p:cNvPr id="5" name="TextBox 4"/>
          <p:cNvSpPr txBox="1"/>
          <p:nvPr/>
        </p:nvSpPr>
        <p:spPr>
          <a:xfrm>
            <a:off x="1517694" y="5719465"/>
            <a:ext cx="3684494" cy="461665"/>
          </a:xfrm>
          <a:prstGeom prst="rect">
            <a:avLst/>
          </a:prstGeom>
          <a:noFill/>
        </p:spPr>
        <p:txBody>
          <a:bodyPr wrap="square" rtlCol="0">
            <a:spAutoFit/>
          </a:bodyPr>
          <a:lstStyle/>
          <a:p>
            <a:r>
              <a:rPr lang="en-US" sz="2400" dirty="0" smtClean="0">
                <a:solidFill>
                  <a:srgbClr val="7030A0"/>
                </a:solidFill>
              </a:rPr>
              <a:t>(even for voluntary use)</a:t>
            </a:r>
            <a:endParaRPr lang="en-US" sz="2400" dirty="0">
              <a:solidFill>
                <a:srgbClr val="7030A0"/>
              </a:solidFill>
            </a:endParaRPr>
          </a:p>
        </p:txBody>
      </p:sp>
    </p:spTree>
    <p:extLst>
      <p:ext uri="{BB962C8B-B14F-4D97-AF65-F5344CB8AC3E}">
        <p14:creationId xmlns:p14="http://schemas.microsoft.com/office/powerpoint/2010/main" val="263864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381000"/>
            <a:ext cx="7772400" cy="609600"/>
          </a:xfrm>
        </p:spPr>
        <p:txBody>
          <a:bodyPr>
            <a:noAutofit/>
          </a:bodyPr>
          <a:lstStyle/>
          <a:p>
            <a:r>
              <a:rPr lang="en-US" b="1" dirty="0" smtClean="0">
                <a:solidFill>
                  <a:srgbClr val="7030A0"/>
                </a:solidFill>
              </a:rPr>
              <a:t>Definition of a Confined Space</a:t>
            </a:r>
            <a:endParaRPr lang="en-US" sz="5400" b="1" dirty="0" smtClean="0">
              <a:solidFill>
                <a:srgbClr val="7030A0"/>
              </a:solidFill>
            </a:endParaRPr>
          </a:p>
        </p:txBody>
      </p:sp>
      <p:sp>
        <p:nvSpPr>
          <p:cNvPr id="34819" name="Rectangle 3"/>
          <p:cNvSpPr>
            <a:spLocks noGrp="1" noChangeArrowheads="1"/>
          </p:cNvSpPr>
          <p:nvPr>
            <p:ph type="body" idx="1"/>
          </p:nvPr>
        </p:nvSpPr>
        <p:spPr>
          <a:xfrm>
            <a:off x="4572000" y="1371600"/>
            <a:ext cx="4343400" cy="4191000"/>
          </a:xfrm>
        </p:spPr>
        <p:txBody>
          <a:bodyPr>
            <a:noAutofit/>
          </a:bodyPr>
          <a:lstStyle/>
          <a:p>
            <a:pPr lvl="1">
              <a:spcBef>
                <a:spcPct val="5000"/>
              </a:spcBef>
              <a:buFontTx/>
              <a:buChar char="•"/>
            </a:pPr>
            <a:r>
              <a:rPr lang="en-US" sz="3200" dirty="0" smtClean="0"/>
              <a:t>Can be entered bodily</a:t>
            </a:r>
          </a:p>
          <a:p>
            <a:pPr lvl="1">
              <a:spcBef>
                <a:spcPct val="5000"/>
              </a:spcBef>
              <a:buFontTx/>
              <a:buChar char="•"/>
            </a:pPr>
            <a:endParaRPr lang="en-US" sz="3200" dirty="0" smtClean="0"/>
          </a:p>
          <a:p>
            <a:pPr lvl="1">
              <a:spcBef>
                <a:spcPct val="5000"/>
              </a:spcBef>
              <a:buFontTx/>
              <a:buChar char="•"/>
            </a:pPr>
            <a:r>
              <a:rPr lang="en-US" sz="3200" dirty="0" smtClean="0"/>
              <a:t>Limited ability to exit</a:t>
            </a:r>
          </a:p>
          <a:p>
            <a:pPr lvl="1">
              <a:spcBef>
                <a:spcPct val="5000"/>
              </a:spcBef>
              <a:buFontTx/>
              <a:buChar char="•"/>
            </a:pPr>
            <a:endParaRPr lang="en-US" sz="3200" dirty="0" smtClean="0">
              <a:solidFill>
                <a:schemeClr val="tx2"/>
              </a:solidFill>
            </a:endParaRPr>
          </a:p>
          <a:p>
            <a:pPr lvl="1">
              <a:spcBef>
                <a:spcPct val="5000"/>
              </a:spcBef>
              <a:buFontTx/>
              <a:buChar char="•"/>
            </a:pPr>
            <a:r>
              <a:rPr lang="en-US" sz="3200" dirty="0" smtClean="0"/>
              <a:t>Not designed for continuous human occupancy</a:t>
            </a:r>
          </a:p>
        </p:txBody>
      </p:sp>
      <p:sp>
        <p:nvSpPr>
          <p:cNvPr id="30724" name="Rectangle 5"/>
          <p:cNvSpPr>
            <a:spLocks noChangeArrowheads="1"/>
          </p:cNvSpPr>
          <p:nvPr/>
        </p:nvSpPr>
        <p:spPr bwMode="auto">
          <a:xfrm>
            <a:off x="1524000" y="838200"/>
            <a:ext cx="7315200" cy="838200"/>
          </a:xfrm>
          <a:prstGeom prst="rect">
            <a:avLst/>
          </a:prstGeom>
          <a:noFill/>
          <a:ln w="9525">
            <a:noFill/>
            <a:miter lim="800000"/>
            <a:headEnd/>
            <a:tailEnd/>
          </a:ln>
        </p:spPr>
        <p:txBody>
          <a:bodyPr lIns="92075" tIns="46038" rIns="92075" bIns="46038"/>
          <a:lstStyle/>
          <a:p>
            <a:pPr eaLnBrk="0" hangingPunct="0">
              <a:spcBef>
                <a:spcPct val="20000"/>
              </a:spcBef>
            </a:pPr>
            <a:endParaRPr lang="en-US" dirty="0"/>
          </a:p>
        </p:txBody>
      </p:sp>
      <p:pic>
        <p:nvPicPr>
          <p:cNvPr id="30725" name="Picture 5" descr="I see the light.jpg"/>
          <p:cNvPicPr>
            <a:picLocks noChangeAspect="1"/>
          </p:cNvPicPr>
          <p:nvPr/>
        </p:nvPicPr>
        <p:blipFill>
          <a:blip r:embed="rId3" cstate="print"/>
          <a:srcRect/>
          <a:stretch>
            <a:fillRect/>
          </a:stretch>
        </p:blipFill>
        <p:spPr bwMode="auto">
          <a:xfrm>
            <a:off x="609600" y="1371600"/>
            <a:ext cx="3962400" cy="5273675"/>
          </a:xfrm>
          <a:prstGeom prst="rect">
            <a:avLst/>
          </a:prstGeom>
          <a:noFill/>
          <a:ln w="9525">
            <a:noFill/>
            <a:miter lim="800000"/>
            <a:headEnd/>
            <a:tailEnd/>
          </a:ln>
        </p:spPr>
      </p:pic>
    </p:spTree>
    <p:extLst>
      <p:ext uri="{BB962C8B-B14F-4D97-AF65-F5344CB8AC3E}">
        <p14:creationId xmlns:p14="http://schemas.microsoft.com/office/powerpoint/2010/main" val="258173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buildmyowncabin.com/insulation/blow-in-insulation-hop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6096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4600" y="780871"/>
            <a:ext cx="2743200" cy="1200329"/>
          </a:xfrm>
          <a:prstGeom prst="rect">
            <a:avLst/>
          </a:prstGeom>
          <a:noFill/>
        </p:spPr>
        <p:txBody>
          <a:bodyPr wrap="square" rtlCol="0">
            <a:spAutoFit/>
          </a:bodyPr>
          <a:lstStyle/>
          <a:p>
            <a:r>
              <a:rPr lang="en-US" sz="2400" dirty="0" smtClean="0">
                <a:solidFill>
                  <a:srgbClr val="0070C0"/>
                </a:solidFill>
              </a:rPr>
              <a:t>Insulation blower motor exhaust can leak into truck</a:t>
            </a:r>
            <a:endParaRPr lang="en-US" sz="2400" dirty="0">
              <a:solidFill>
                <a:srgbClr val="0070C0"/>
              </a:solidFill>
            </a:endParaRPr>
          </a:p>
        </p:txBody>
      </p:sp>
      <p:sp>
        <p:nvSpPr>
          <p:cNvPr id="4" name="TextBox 3"/>
          <p:cNvSpPr txBox="1"/>
          <p:nvPr/>
        </p:nvSpPr>
        <p:spPr>
          <a:xfrm>
            <a:off x="6324600" y="2971800"/>
            <a:ext cx="2667000" cy="830997"/>
          </a:xfrm>
          <a:prstGeom prst="rect">
            <a:avLst/>
          </a:prstGeom>
          <a:noFill/>
        </p:spPr>
        <p:txBody>
          <a:bodyPr wrap="square" rtlCol="0">
            <a:spAutoFit/>
          </a:bodyPr>
          <a:lstStyle/>
          <a:p>
            <a:pPr algn="ctr"/>
            <a:r>
              <a:rPr lang="en-US" sz="2400" dirty="0" smtClean="0">
                <a:solidFill>
                  <a:srgbClr val="7030A0"/>
                </a:solidFill>
              </a:rPr>
              <a:t>Carbon monoxide is odorless </a:t>
            </a:r>
            <a:endParaRPr lang="en-US" sz="2400" dirty="0">
              <a:solidFill>
                <a:srgbClr val="7030A0"/>
              </a:solidFill>
            </a:endParaRPr>
          </a:p>
        </p:txBody>
      </p:sp>
      <p:sp>
        <p:nvSpPr>
          <p:cNvPr id="5" name="TextBox 4"/>
          <p:cNvSpPr txBox="1"/>
          <p:nvPr/>
        </p:nvSpPr>
        <p:spPr>
          <a:xfrm>
            <a:off x="304800" y="5039380"/>
            <a:ext cx="8686800" cy="523220"/>
          </a:xfrm>
          <a:prstGeom prst="rect">
            <a:avLst/>
          </a:prstGeom>
          <a:noFill/>
        </p:spPr>
        <p:txBody>
          <a:bodyPr wrap="square" rtlCol="0">
            <a:spAutoFit/>
          </a:bodyPr>
          <a:lstStyle/>
          <a:p>
            <a:r>
              <a:rPr lang="en-US" sz="2800" dirty="0" smtClean="0">
                <a:solidFill>
                  <a:srgbClr val="FF0000"/>
                </a:solidFill>
              </a:rPr>
              <a:t>Worker loading hopper can get serious overexposure</a:t>
            </a:r>
            <a:endParaRPr lang="en-US" sz="2800" dirty="0">
              <a:solidFill>
                <a:srgbClr val="FF0000"/>
              </a:solidFill>
            </a:endParaRPr>
          </a:p>
        </p:txBody>
      </p:sp>
    </p:spTree>
    <p:extLst>
      <p:ext uri="{BB962C8B-B14F-4D97-AF65-F5344CB8AC3E}">
        <p14:creationId xmlns:p14="http://schemas.microsoft.com/office/powerpoint/2010/main" val="227356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prayfoamart.com/images/upload_file/sliders/1/20151206140153991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046922"/>
            <a:ext cx="6858000" cy="2764155"/>
          </a:xfrm>
          <a:prstGeom prst="rect">
            <a:avLst/>
          </a:prstGeom>
          <a:noFill/>
          <a:ln>
            <a:noFill/>
          </a:ln>
        </p:spPr>
      </p:pic>
      <p:sp>
        <p:nvSpPr>
          <p:cNvPr id="3" name="TextBox 2"/>
          <p:cNvSpPr txBox="1"/>
          <p:nvPr/>
        </p:nvSpPr>
        <p:spPr>
          <a:xfrm>
            <a:off x="219686" y="914400"/>
            <a:ext cx="8704627" cy="523220"/>
          </a:xfrm>
          <a:prstGeom prst="rect">
            <a:avLst/>
          </a:prstGeom>
          <a:noFill/>
        </p:spPr>
        <p:txBody>
          <a:bodyPr wrap="none" rtlCol="0">
            <a:spAutoFit/>
          </a:bodyPr>
          <a:lstStyle/>
          <a:p>
            <a:r>
              <a:rPr lang="en-US" sz="2800" dirty="0" smtClean="0">
                <a:solidFill>
                  <a:srgbClr val="0000FF"/>
                </a:solidFill>
              </a:rPr>
              <a:t>Spraying some materials requires full-face respirators</a:t>
            </a:r>
            <a:endParaRPr lang="en-US" sz="2800" dirty="0">
              <a:solidFill>
                <a:srgbClr val="0000FF"/>
              </a:solidFill>
            </a:endParaRPr>
          </a:p>
        </p:txBody>
      </p:sp>
    </p:spTree>
    <p:extLst>
      <p:ext uri="{BB962C8B-B14F-4D97-AF65-F5344CB8AC3E}">
        <p14:creationId xmlns:p14="http://schemas.microsoft.com/office/powerpoint/2010/main" val="18372009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38237"/>
            <a:ext cx="6858000" cy="4581525"/>
          </a:xfrm>
          <a:prstGeom prst="rect">
            <a:avLst/>
          </a:prstGeom>
          <a:noFill/>
          <a:ln>
            <a:noFill/>
          </a:ln>
        </p:spPr>
      </p:pic>
      <p:sp>
        <p:nvSpPr>
          <p:cNvPr id="3" name="TextBox 2"/>
          <p:cNvSpPr txBox="1"/>
          <p:nvPr/>
        </p:nvSpPr>
        <p:spPr>
          <a:xfrm>
            <a:off x="1677003" y="381000"/>
            <a:ext cx="5485797" cy="523220"/>
          </a:xfrm>
          <a:prstGeom prst="rect">
            <a:avLst/>
          </a:prstGeom>
          <a:noFill/>
        </p:spPr>
        <p:txBody>
          <a:bodyPr wrap="none" rtlCol="0">
            <a:spAutoFit/>
          </a:bodyPr>
          <a:lstStyle/>
          <a:p>
            <a:r>
              <a:rPr lang="en-US" sz="2800" dirty="0" smtClean="0">
                <a:solidFill>
                  <a:srgbClr val="0000FF"/>
                </a:solidFill>
              </a:rPr>
              <a:t>…or even supplied-air respirators</a:t>
            </a:r>
            <a:endParaRPr lang="en-US" sz="2800" dirty="0">
              <a:solidFill>
                <a:srgbClr val="0000FF"/>
              </a:solidFill>
            </a:endParaRPr>
          </a:p>
        </p:txBody>
      </p:sp>
      <p:sp>
        <p:nvSpPr>
          <p:cNvPr id="4" name="TextBox 3"/>
          <p:cNvSpPr txBox="1"/>
          <p:nvPr/>
        </p:nvSpPr>
        <p:spPr>
          <a:xfrm>
            <a:off x="1219200" y="4825425"/>
            <a:ext cx="6700873" cy="584775"/>
          </a:xfrm>
          <a:prstGeom prst="rect">
            <a:avLst/>
          </a:prstGeom>
          <a:noFill/>
        </p:spPr>
        <p:txBody>
          <a:bodyPr wrap="none" rtlCol="0">
            <a:spAutoFit/>
          </a:bodyPr>
          <a:lstStyle/>
          <a:p>
            <a:r>
              <a:rPr lang="en-US" sz="3200" b="1" dirty="0" smtClean="0">
                <a:solidFill>
                  <a:srgbClr val="FF0000"/>
                </a:solidFill>
              </a:rPr>
              <a:t>Some spray foams are flammable</a:t>
            </a:r>
            <a:endParaRPr lang="en-US" sz="3200" b="1" dirty="0">
              <a:solidFill>
                <a:srgbClr val="FF0000"/>
              </a:solidFill>
            </a:endParaRPr>
          </a:p>
        </p:txBody>
      </p:sp>
    </p:spTree>
    <p:extLst>
      <p:ext uri="{BB962C8B-B14F-4D97-AF65-F5344CB8AC3E}">
        <p14:creationId xmlns:p14="http://schemas.microsoft.com/office/powerpoint/2010/main" val="210739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http://www.greenmyhomenow.com/wp-content/uploads/2015/04/FIberglass-Batt.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836295"/>
            <a:ext cx="6858000" cy="5185410"/>
          </a:xfrm>
          <a:prstGeom prst="rect">
            <a:avLst/>
          </a:prstGeom>
          <a:noFill/>
          <a:ln>
            <a:noFill/>
          </a:ln>
        </p:spPr>
      </p:pic>
    </p:spTree>
    <p:extLst>
      <p:ext uri="{BB962C8B-B14F-4D97-AF65-F5344CB8AC3E}">
        <p14:creationId xmlns:p14="http://schemas.microsoft.com/office/powerpoint/2010/main" val="3444117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ohazard symbol red.bmp"/>
          <p:cNvPicPr>
            <a:picLocks noChangeAspect="1"/>
          </p:cNvPicPr>
          <p:nvPr/>
        </p:nvPicPr>
        <p:blipFill>
          <a:blip r:embed="rId2" cstate="print"/>
          <a:stretch>
            <a:fillRect/>
          </a:stretch>
        </p:blipFill>
        <p:spPr>
          <a:xfrm>
            <a:off x="1012723" y="0"/>
            <a:ext cx="6169414" cy="5943600"/>
          </a:xfrm>
          <a:prstGeom prst="rect">
            <a:avLst/>
          </a:prstGeom>
        </p:spPr>
      </p:pic>
      <p:sp>
        <p:nvSpPr>
          <p:cNvPr id="3" name="TextBox 2"/>
          <p:cNvSpPr txBox="1"/>
          <p:nvPr/>
        </p:nvSpPr>
        <p:spPr>
          <a:xfrm>
            <a:off x="914400" y="685800"/>
            <a:ext cx="6186309" cy="1200329"/>
          </a:xfrm>
          <a:prstGeom prst="rect">
            <a:avLst/>
          </a:prstGeom>
          <a:noFill/>
        </p:spPr>
        <p:txBody>
          <a:bodyPr wrap="none" rtlCol="0">
            <a:spAutoFit/>
          </a:bodyPr>
          <a:lstStyle/>
          <a:p>
            <a:r>
              <a:rPr lang="en-US" sz="7200" dirty="0" smtClean="0">
                <a:solidFill>
                  <a:srgbClr val="7030A0"/>
                </a:solidFill>
                <a:effectLst>
                  <a:glow rad="228600">
                    <a:schemeClr val="accent4">
                      <a:satMod val="175000"/>
                      <a:alpha val="40000"/>
                    </a:schemeClr>
                  </a:glow>
                </a:effectLst>
              </a:rPr>
              <a:t>BIOHAZARDS</a:t>
            </a:r>
            <a:endParaRPr lang="en-US" sz="7200" dirty="0">
              <a:solidFill>
                <a:srgbClr val="7030A0"/>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34316654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geon-in-attic.jpg"/>
          <p:cNvPicPr>
            <a:picLocks noChangeAspect="1"/>
          </p:cNvPicPr>
          <p:nvPr/>
        </p:nvPicPr>
        <p:blipFill>
          <a:blip r:embed="rId2" cstate="print"/>
          <a:stretch>
            <a:fillRect/>
          </a:stretch>
        </p:blipFill>
        <p:spPr>
          <a:xfrm>
            <a:off x="3942080" y="1905000"/>
            <a:ext cx="5201920" cy="3901440"/>
          </a:xfrm>
          <a:prstGeom prst="rect">
            <a:avLst/>
          </a:prstGeom>
        </p:spPr>
      </p:pic>
      <p:pic>
        <p:nvPicPr>
          <p:cNvPr id="1026" name="Picture 2"/>
          <p:cNvPicPr>
            <a:picLocks noChangeAspect="1" noChangeArrowheads="1"/>
          </p:cNvPicPr>
          <p:nvPr/>
        </p:nvPicPr>
        <p:blipFill>
          <a:blip r:embed="rId3" cstate="print"/>
          <a:srcRect/>
          <a:stretch>
            <a:fillRect/>
          </a:stretch>
        </p:blipFill>
        <p:spPr bwMode="auto">
          <a:xfrm>
            <a:off x="0" y="762000"/>
            <a:ext cx="4581525" cy="2324100"/>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08" y="3200400"/>
            <a:ext cx="2337064" cy="3505596"/>
          </a:xfrm>
          <a:prstGeom prst="rect">
            <a:avLst/>
          </a:prstGeom>
        </p:spPr>
      </p:pic>
    </p:spTree>
    <p:extLst>
      <p:ext uri="{BB962C8B-B14F-4D97-AF65-F5344CB8AC3E}">
        <p14:creationId xmlns:p14="http://schemas.microsoft.com/office/powerpoint/2010/main" val="34180934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bird-poop.jpg"/>
          <p:cNvPicPr>
            <a:picLocks noChangeAspect="1"/>
          </p:cNvPicPr>
          <p:nvPr/>
        </p:nvPicPr>
        <p:blipFill>
          <a:blip r:embed="rId2" cstate="print"/>
          <a:stretch>
            <a:fillRect/>
          </a:stretch>
        </p:blipFill>
        <p:spPr>
          <a:xfrm>
            <a:off x="381000" y="457200"/>
            <a:ext cx="4282440" cy="3642360"/>
          </a:xfrm>
          <a:prstGeom prst="rect">
            <a:avLst/>
          </a:prstGeom>
        </p:spPr>
      </p:pic>
      <p:pic>
        <p:nvPicPr>
          <p:cNvPr id="3" name="Picture 2" descr="ratshit in attic.jpg"/>
          <p:cNvPicPr>
            <a:picLocks noChangeAspect="1"/>
          </p:cNvPicPr>
          <p:nvPr/>
        </p:nvPicPr>
        <p:blipFill>
          <a:blip r:embed="rId3" cstate="print"/>
          <a:stretch>
            <a:fillRect/>
          </a:stretch>
        </p:blipFill>
        <p:spPr>
          <a:xfrm>
            <a:off x="4165600" y="3124200"/>
            <a:ext cx="4978400" cy="3733800"/>
          </a:xfrm>
          <a:prstGeom prst="rect">
            <a:avLst/>
          </a:prstGeom>
        </p:spPr>
      </p:pic>
    </p:spTree>
    <p:extLst>
      <p:ext uri="{BB962C8B-B14F-4D97-AF65-F5344CB8AC3E}">
        <p14:creationId xmlns:p14="http://schemas.microsoft.com/office/powerpoint/2010/main" val="28720278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0" y="762000"/>
            <a:ext cx="4581525" cy="2324100"/>
          </a:xfrm>
          <a:prstGeom prst="rect">
            <a:avLst/>
          </a:prstGeom>
          <a:noFill/>
          <a:ln w="9525">
            <a:noFill/>
            <a:miter lim="800000"/>
            <a:headEnd/>
            <a:tailEnd/>
          </a:ln>
        </p:spPr>
      </p:pic>
      <p:sp>
        <p:nvSpPr>
          <p:cNvPr id="3" name="TextBox 2"/>
          <p:cNvSpPr txBox="1"/>
          <p:nvPr/>
        </p:nvSpPr>
        <p:spPr>
          <a:xfrm>
            <a:off x="2514600" y="609600"/>
            <a:ext cx="2836033" cy="707886"/>
          </a:xfrm>
          <a:prstGeom prst="rect">
            <a:avLst/>
          </a:prstGeom>
          <a:noFill/>
        </p:spPr>
        <p:txBody>
          <a:bodyPr wrap="none" rtlCol="0">
            <a:spAutoFit/>
          </a:bodyPr>
          <a:lstStyle/>
          <a:p>
            <a:r>
              <a:rPr lang="en-US" sz="4000" b="1" dirty="0" smtClean="0">
                <a:solidFill>
                  <a:srgbClr val="7030A0"/>
                </a:solidFill>
              </a:rPr>
              <a:t>Hantavirus</a:t>
            </a:r>
            <a:endParaRPr lang="en-US" sz="4000" b="1" dirty="0">
              <a:solidFill>
                <a:srgbClr val="7030A0"/>
              </a:solidFill>
            </a:endParaRPr>
          </a:p>
        </p:txBody>
      </p:sp>
      <p:pic>
        <p:nvPicPr>
          <p:cNvPr id="4" name="Picture 3" descr="Pigeons on parapet.jpg"/>
          <p:cNvPicPr>
            <a:picLocks noChangeAspect="1"/>
          </p:cNvPicPr>
          <p:nvPr/>
        </p:nvPicPr>
        <p:blipFill>
          <a:blip r:embed="rId3" cstate="print"/>
          <a:stretch>
            <a:fillRect/>
          </a:stretch>
        </p:blipFill>
        <p:spPr>
          <a:xfrm>
            <a:off x="304800" y="3048000"/>
            <a:ext cx="4031572" cy="3200400"/>
          </a:xfrm>
          <a:prstGeom prst="rect">
            <a:avLst/>
          </a:prstGeom>
        </p:spPr>
      </p:pic>
      <p:sp>
        <p:nvSpPr>
          <p:cNvPr id="5" name="TextBox 4"/>
          <p:cNvSpPr txBox="1"/>
          <p:nvPr/>
        </p:nvSpPr>
        <p:spPr>
          <a:xfrm>
            <a:off x="4336372" y="4953000"/>
            <a:ext cx="4038600" cy="707886"/>
          </a:xfrm>
          <a:prstGeom prst="rect">
            <a:avLst/>
          </a:prstGeom>
          <a:noFill/>
        </p:spPr>
        <p:txBody>
          <a:bodyPr wrap="square" rtlCol="0">
            <a:spAutoFit/>
          </a:bodyPr>
          <a:lstStyle/>
          <a:p>
            <a:r>
              <a:rPr lang="en-US" sz="4000" b="1" dirty="0" err="1" smtClean="0">
                <a:solidFill>
                  <a:srgbClr val="7030A0"/>
                </a:solidFill>
              </a:rPr>
              <a:t>Histoplasmosis</a:t>
            </a:r>
            <a:endParaRPr lang="en-US" b="1" dirty="0">
              <a:solidFill>
                <a:srgbClr val="7030A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6936" y="0"/>
            <a:ext cx="2337064" cy="3505596"/>
          </a:xfrm>
          <a:prstGeom prst="rect">
            <a:avLst/>
          </a:prstGeom>
        </p:spPr>
      </p:pic>
      <p:sp>
        <p:nvSpPr>
          <p:cNvPr id="7" name="TextBox 6"/>
          <p:cNvSpPr txBox="1"/>
          <p:nvPr/>
        </p:nvSpPr>
        <p:spPr>
          <a:xfrm>
            <a:off x="5595257" y="3657600"/>
            <a:ext cx="3581400" cy="707886"/>
          </a:xfrm>
          <a:prstGeom prst="rect">
            <a:avLst/>
          </a:prstGeom>
          <a:noFill/>
        </p:spPr>
        <p:txBody>
          <a:bodyPr wrap="square" rtlCol="0">
            <a:spAutoFit/>
          </a:bodyPr>
          <a:lstStyle/>
          <a:p>
            <a:r>
              <a:rPr lang="en-US" sz="4000" b="1" dirty="0" smtClean="0">
                <a:solidFill>
                  <a:srgbClr val="7030A0"/>
                </a:solidFill>
              </a:rPr>
              <a:t>Leptospir</a:t>
            </a:r>
            <a:r>
              <a:rPr lang="en-US" sz="4000" b="1" dirty="0" smtClean="0">
                <a:solidFill>
                  <a:srgbClr val="7030A0"/>
                </a:solidFill>
              </a:rPr>
              <a:t>osis</a:t>
            </a:r>
            <a:endParaRPr lang="en-US" b="1" dirty="0">
              <a:solidFill>
                <a:srgbClr val="7030A0"/>
              </a:solidFill>
            </a:endParaRPr>
          </a:p>
        </p:txBody>
      </p:sp>
    </p:spTree>
    <p:extLst>
      <p:ext uri="{BB962C8B-B14F-4D97-AF65-F5344CB8AC3E}">
        <p14:creationId xmlns:p14="http://schemas.microsoft.com/office/powerpoint/2010/main" val="48972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9" presetClass="entr" presetSubtype="0" fill="hold"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dissolv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dissolve">
                                      <p:cBhvr>
                                        <p:cTn id="19" dur="500"/>
                                        <p:tgtEl>
                                          <p:spTgt spid="7">
                                            <p:txEl>
                                              <p:pRg st="0" end="0"/>
                                            </p:txEl>
                                          </p:spTgt>
                                        </p:tgtEl>
                                      </p:cBhvr>
                                    </p:animEffec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609600" y="990600"/>
            <a:ext cx="7315200" cy="1969770"/>
          </a:xfrm>
          <a:prstGeom prst="rect">
            <a:avLst/>
          </a:prstGeom>
        </p:spPr>
        <p:txBody>
          <a:bodyPr wrap="square">
            <a:spAutoFit/>
          </a:bodyPr>
          <a:lstStyle/>
          <a:p>
            <a:r>
              <a:rPr lang="en-US" sz="2800" b="1" dirty="0" smtClean="0">
                <a:solidFill>
                  <a:srgbClr val="0000FF"/>
                </a:solidFill>
              </a:rPr>
              <a:t>Hantavirus:</a:t>
            </a:r>
          </a:p>
          <a:p>
            <a:pPr lvl="1">
              <a:spcAft>
                <a:spcPts val="600"/>
              </a:spcAft>
              <a:buFont typeface="Arial" pitchFamily="34" charset="0"/>
              <a:buChar char="•"/>
            </a:pPr>
            <a:r>
              <a:rPr lang="en-US" sz="2800" dirty="0" smtClean="0">
                <a:solidFill>
                  <a:srgbClr val="7030A0"/>
                </a:solidFill>
              </a:rPr>
              <a:t>flu-like symptoms</a:t>
            </a:r>
          </a:p>
          <a:p>
            <a:pPr lvl="1">
              <a:spcAft>
                <a:spcPts val="600"/>
              </a:spcAft>
              <a:buFont typeface="Arial" pitchFamily="34" charset="0"/>
              <a:buChar char="•"/>
            </a:pPr>
            <a:r>
              <a:rPr lang="en-US" sz="2800" dirty="0" smtClean="0">
                <a:solidFill>
                  <a:srgbClr val="7030A0"/>
                </a:solidFill>
              </a:rPr>
              <a:t>lungs may suddenly fill with fluid</a:t>
            </a:r>
          </a:p>
          <a:p>
            <a:pPr lvl="1">
              <a:spcAft>
                <a:spcPts val="600"/>
              </a:spcAft>
              <a:buFont typeface="Arial" pitchFamily="34" charset="0"/>
              <a:buChar char="•"/>
            </a:pPr>
            <a:r>
              <a:rPr lang="en-US" sz="2800" dirty="0" smtClean="0">
                <a:solidFill>
                  <a:srgbClr val="7030A0"/>
                </a:solidFill>
              </a:rPr>
              <a:t>often fatal</a:t>
            </a:r>
            <a:endParaRPr lang="en-US" dirty="0"/>
          </a:p>
        </p:txBody>
      </p:sp>
      <p:sp>
        <p:nvSpPr>
          <p:cNvPr id="3" name="Rectangle 2"/>
          <p:cNvSpPr/>
          <p:nvPr/>
        </p:nvSpPr>
        <p:spPr>
          <a:xfrm>
            <a:off x="685800" y="3124200"/>
            <a:ext cx="8149988" cy="3416320"/>
          </a:xfrm>
          <a:prstGeom prst="rect">
            <a:avLst/>
          </a:prstGeom>
        </p:spPr>
        <p:txBody>
          <a:bodyPr wrap="none">
            <a:spAutoFit/>
          </a:bodyPr>
          <a:lstStyle/>
          <a:p>
            <a:r>
              <a:rPr lang="en-US" sz="2800" b="1" dirty="0" err="1" smtClean="0">
                <a:solidFill>
                  <a:srgbClr val="0000FF"/>
                </a:solidFill>
              </a:rPr>
              <a:t>Histoplasmosis</a:t>
            </a:r>
            <a:endParaRPr lang="en-US" sz="2800" b="1" dirty="0" smtClean="0">
              <a:solidFill>
                <a:srgbClr val="0000FF"/>
              </a:solidFill>
            </a:endParaRPr>
          </a:p>
          <a:p>
            <a:pPr lvl="1">
              <a:spcAft>
                <a:spcPts val="600"/>
              </a:spcAft>
              <a:buFont typeface="Arial" pitchFamily="34" charset="0"/>
              <a:buChar char="•"/>
            </a:pPr>
            <a:r>
              <a:rPr lang="en-US" sz="2800" dirty="0" smtClean="0">
                <a:solidFill>
                  <a:srgbClr val="7030A0"/>
                </a:solidFill>
              </a:rPr>
              <a:t>flu-like symptoms</a:t>
            </a:r>
          </a:p>
          <a:p>
            <a:pPr lvl="1">
              <a:spcAft>
                <a:spcPts val="600"/>
              </a:spcAft>
              <a:buFont typeface="Arial" pitchFamily="34" charset="0"/>
              <a:buChar char="•"/>
            </a:pPr>
            <a:r>
              <a:rPr lang="en-US" sz="2800" dirty="0" smtClean="0">
                <a:solidFill>
                  <a:srgbClr val="7030A0"/>
                </a:solidFill>
              </a:rPr>
              <a:t>almost all recover fully</a:t>
            </a:r>
          </a:p>
          <a:p>
            <a:pPr lvl="1">
              <a:spcAft>
                <a:spcPts val="600"/>
              </a:spcAft>
              <a:buFont typeface="Arial" pitchFamily="34" charset="0"/>
              <a:buChar char="•"/>
            </a:pPr>
            <a:r>
              <a:rPr lang="en-US" sz="2800" dirty="0" smtClean="0">
                <a:solidFill>
                  <a:srgbClr val="7030A0"/>
                </a:solidFill>
              </a:rPr>
              <a:t>a very few get chronic disease like TB</a:t>
            </a:r>
          </a:p>
          <a:p>
            <a:pPr lvl="1">
              <a:spcAft>
                <a:spcPts val="600"/>
              </a:spcAft>
              <a:buFont typeface="Arial" pitchFamily="34" charset="0"/>
              <a:buChar char="•"/>
            </a:pPr>
            <a:r>
              <a:rPr lang="en-US" sz="2800" dirty="0" smtClean="0">
                <a:solidFill>
                  <a:srgbClr val="7030A0"/>
                </a:solidFill>
              </a:rPr>
              <a:t>occasionally infection spreads to other organs</a:t>
            </a:r>
            <a:endParaRPr lang="en-US" dirty="0" smtClean="0"/>
          </a:p>
          <a:p>
            <a:pPr marL="457200" lvl="2"/>
            <a:endParaRPr lang="en-US" sz="2800" dirty="0" smtClean="0">
              <a:solidFill>
                <a:srgbClr val="7030A0"/>
              </a:solidFill>
            </a:endParaRPr>
          </a:p>
          <a:p>
            <a:endParaRPr lang="en-US" sz="2800" dirty="0">
              <a:solidFill>
                <a:srgbClr val="0000FF"/>
              </a:solidFill>
            </a:endParaRPr>
          </a:p>
        </p:txBody>
      </p:sp>
      <p:sp>
        <p:nvSpPr>
          <p:cNvPr id="4" name="TextBox 3"/>
          <p:cNvSpPr txBox="1"/>
          <p:nvPr/>
        </p:nvSpPr>
        <p:spPr>
          <a:xfrm>
            <a:off x="2057400" y="228600"/>
            <a:ext cx="4548040" cy="707886"/>
          </a:xfrm>
          <a:prstGeom prst="rect">
            <a:avLst/>
          </a:prstGeom>
          <a:noFill/>
        </p:spPr>
        <p:txBody>
          <a:bodyPr wrap="none" rtlCol="0">
            <a:spAutoFit/>
          </a:bodyPr>
          <a:lstStyle/>
          <a:p>
            <a:r>
              <a:rPr lang="en-US" sz="4000" dirty="0" smtClean="0"/>
              <a:t>Infectious diseases</a:t>
            </a:r>
            <a:endParaRPr lang="en-US" sz="4000" dirty="0"/>
          </a:p>
        </p:txBody>
      </p:sp>
    </p:spTree>
    <p:extLst>
      <p:ext uri="{BB962C8B-B14F-4D97-AF65-F5344CB8AC3E}">
        <p14:creationId xmlns:p14="http://schemas.microsoft.com/office/powerpoint/2010/main" val="4129443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34214" y="913532"/>
            <a:ext cx="7315200" cy="523220"/>
          </a:xfrm>
          <a:prstGeom prst="rect">
            <a:avLst/>
          </a:prstGeom>
        </p:spPr>
        <p:txBody>
          <a:bodyPr wrap="square">
            <a:spAutoFit/>
          </a:bodyPr>
          <a:lstStyle/>
          <a:p>
            <a:pPr lvl="1">
              <a:spcAft>
                <a:spcPts val="600"/>
              </a:spcAft>
              <a:buFont typeface="Arial" pitchFamily="34" charset="0"/>
              <a:buChar char="•"/>
            </a:pPr>
            <a:r>
              <a:rPr lang="en-US" sz="2800" dirty="0" smtClean="0">
                <a:solidFill>
                  <a:srgbClr val="7030A0"/>
                </a:solidFill>
              </a:rPr>
              <a:t>flu-like symptoms</a:t>
            </a:r>
            <a:endParaRPr lang="en-US" sz="2800" dirty="0" smtClean="0">
              <a:solidFill>
                <a:srgbClr val="7030A0"/>
              </a:solidFill>
            </a:endParaRPr>
          </a:p>
        </p:txBody>
      </p:sp>
      <p:sp>
        <p:nvSpPr>
          <p:cNvPr id="3" name="Rectangle 2"/>
          <p:cNvSpPr/>
          <p:nvPr/>
        </p:nvSpPr>
        <p:spPr>
          <a:xfrm>
            <a:off x="304800" y="2895600"/>
            <a:ext cx="8071440" cy="1461939"/>
          </a:xfrm>
          <a:prstGeom prst="rect">
            <a:avLst/>
          </a:prstGeom>
        </p:spPr>
        <p:txBody>
          <a:bodyPr wrap="square">
            <a:spAutoFit/>
          </a:bodyPr>
          <a:lstStyle/>
          <a:p>
            <a:r>
              <a:rPr lang="en-US" sz="2800" b="1" dirty="0" smtClean="0">
                <a:solidFill>
                  <a:srgbClr val="0000FF"/>
                </a:solidFill>
              </a:rPr>
              <a:t>Leptospirosis</a:t>
            </a:r>
            <a:endParaRPr lang="en-US" sz="2800" b="1" dirty="0" smtClean="0">
              <a:solidFill>
                <a:srgbClr val="0000FF"/>
              </a:solidFill>
            </a:endParaRPr>
          </a:p>
          <a:p>
            <a:pPr lvl="1">
              <a:spcAft>
                <a:spcPts val="600"/>
              </a:spcAft>
              <a:buFont typeface="Arial" pitchFamily="34" charset="0"/>
              <a:buChar char="•"/>
            </a:pPr>
            <a:r>
              <a:rPr lang="en-US" sz="2800" dirty="0" smtClean="0">
                <a:solidFill>
                  <a:srgbClr val="7030A0"/>
                </a:solidFill>
              </a:rPr>
              <a:t>may </a:t>
            </a:r>
            <a:r>
              <a:rPr lang="en-US" sz="2800" dirty="0" smtClean="0">
                <a:solidFill>
                  <a:srgbClr val="7030A0"/>
                </a:solidFill>
              </a:rPr>
              <a:t>recover </a:t>
            </a:r>
            <a:r>
              <a:rPr lang="en-US" sz="2800" dirty="0" smtClean="0">
                <a:solidFill>
                  <a:srgbClr val="7030A0"/>
                </a:solidFill>
              </a:rPr>
              <a:t>&amp; relapse</a:t>
            </a:r>
            <a:endParaRPr lang="en-US" sz="2800" dirty="0" smtClean="0">
              <a:solidFill>
                <a:srgbClr val="7030A0"/>
              </a:solidFill>
            </a:endParaRPr>
          </a:p>
          <a:p>
            <a:pPr lvl="1">
              <a:spcAft>
                <a:spcPts val="600"/>
              </a:spcAft>
              <a:buFont typeface="Arial" pitchFamily="34" charset="0"/>
              <a:buChar char="•"/>
            </a:pPr>
            <a:r>
              <a:rPr lang="en-US" sz="2800" dirty="0" smtClean="0">
                <a:solidFill>
                  <a:srgbClr val="7030A0"/>
                </a:solidFill>
              </a:rPr>
              <a:t>possible kidney failure or meningitis</a:t>
            </a:r>
            <a:endParaRPr lang="en-US" sz="2800" dirty="0" smtClean="0">
              <a:solidFill>
                <a:srgbClr val="7030A0"/>
              </a:solidFill>
            </a:endParaRPr>
          </a:p>
        </p:txBody>
      </p:sp>
      <p:sp>
        <p:nvSpPr>
          <p:cNvPr id="4" name="TextBox 3"/>
          <p:cNvSpPr txBox="1"/>
          <p:nvPr/>
        </p:nvSpPr>
        <p:spPr>
          <a:xfrm>
            <a:off x="2057400" y="228600"/>
            <a:ext cx="4548040" cy="707886"/>
          </a:xfrm>
          <a:prstGeom prst="rect">
            <a:avLst/>
          </a:prstGeom>
          <a:noFill/>
        </p:spPr>
        <p:txBody>
          <a:bodyPr wrap="none" rtlCol="0">
            <a:spAutoFit/>
          </a:bodyPr>
          <a:lstStyle/>
          <a:p>
            <a:r>
              <a:rPr lang="en-US" sz="4000" dirty="0" smtClean="0"/>
              <a:t>Infectious diseases</a:t>
            </a:r>
            <a:endParaRPr lang="en-US" sz="4000" dirty="0"/>
          </a:p>
        </p:txBody>
      </p:sp>
      <p:sp>
        <p:nvSpPr>
          <p:cNvPr id="6" name="Rectangle 5"/>
          <p:cNvSpPr/>
          <p:nvPr/>
        </p:nvSpPr>
        <p:spPr>
          <a:xfrm>
            <a:off x="304800" y="1371600"/>
            <a:ext cx="7315200" cy="1461939"/>
          </a:xfrm>
          <a:prstGeom prst="rect">
            <a:avLst/>
          </a:prstGeom>
        </p:spPr>
        <p:txBody>
          <a:bodyPr wrap="square">
            <a:spAutoFit/>
          </a:bodyPr>
          <a:lstStyle/>
          <a:p>
            <a:r>
              <a:rPr lang="en-US" sz="2800" b="1" dirty="0" smtClean="0">
                <a:solidFill>
                  <a:srgbClr val="0000FF"/>
                </a:solidFill>
              </a:rPr>
              <a:t>Hantavirus:</a:t>
            </a:r>
          </a:p>
          <a:p>
            <a:pPr lvl="1">
              <a:spcAft>
                <a:spcPts val="600"/>
              </a:spcAft>
              <a:buFont typeface="Arial" pitchFamily="34" charset="0"/>
              <a:buChar char="•"/>
            </a:pPr>
            <a:r>
              <a:rPr lang="en-US" sz="2800" dirty="0" smtClean="0">
                <a:solidFill>
                  <a:srgbClr val="7030A0"/>
                </a:solidFill>
              </a:rPr>
              <a:t>lungs </a:t>
            </a:r>
            <a:r>
              <a:rPr lang="en-US" sz="2800" dirty="0" smtClean="0">
                <a:solidFill>
                  <a:srgbClr val="7030A0"/>
                </a:solidFill>
              </a:rPr>
              <a:t>may suddenly fill with fluid</a:t>
            </a:r>
          </a:p>
          <a:p>
            <a:pPr lvl="1">
              <a:spcAft>
                <a:spcPts val="600"/>
              </a:spcAft>
              <a:buFont typeface="Arial" pitchFamily="34" charset="0"/>
              <a:buChar char="•"/>
            </a:pPr>
            <a:r>
              <a:rPr lang="en-US" sz="2800" dirty="0" smtClean="0">
                <a:solidFill>
                  <a:srgbClr val="7030A0"/>
                </a:solidFill>
              </a:rPr>
              <a:t>often fatal</a:t>
            </a:r>
            <a:endParaRPr lang="en-US" dirty="0"/>
          </a:p>
        </p:txBody>
      </p:sp>
      <p:sp>
        <p:nvSpPr>
          <p:cNvPr id="8" name="Rectangle 7"/>
          <p:cNvSpPr/>
          <p:nvPr/>
        </p:nvSpPr>
        <p:spPr>
          <a:xfrm>
            <a:off x="295700" y="4419600"/>
            <a:ext cx="8071440" cy="1969770"/>
          </a:xfrm>
          <a:prstGeom prst="rect">
            <a:avLst/>
          </a:prstGeom>
        </p:spPr>
        <p:txBody>
          <a:bodyPr wrap="square">
            <a:spAutoFit/>
          </a:bodyPr>
          <a:lstStyle/>
          <a:p>
            <a:r>
              <a:rPr lang="en-US" sz="2800" b="1" dirty="0" err="1" smtClean="0">
                <a:solidFill>
                  <a:srgbClr val="0000FF"/>
                </a:solidFill>
              </a:rPr>
              <a:t>Histoplasmosis</a:t>
            </a:r>
            <a:endParaRPr lang="en-US" sz="2800" b="1" dirty="0" smtClean="0">
              <a:solidFill>
                <a:srgbClr val="0000FF"/>
              </a:solidFill>
            </a:endParaRPr>
          </a:p>
          <a:p>
            <a:pPr lvl="1">
              <a:spcAft>
                <a:spcPts val="600"/>
              </a:spcAft>
              <a:buFont typeface="Arial" pitchFamily="34" charset="0"/>
              <a:buChar char="•"/>
            </a:pPr>
            <a:r>
              <a:rPr lang="en-US" sz="2800" dirty="0" smtClean="0">
                <a:solidFill>
                  <a:srgbClr val="7030A0"/>
                </a:solidFill>
              </a:rPr>
              <a:t>almost </a:t>
            </a:r>
            <a:r>
              <a:rPr lang="en-US" sz="2800" dirty="0" smtClean="0">
                <a:solidFill>
                  <a:srgbClr val="7030A0"/>
                </a:solidFill>
              </a:rPr>
              <a:t>all recover </a:t>
            </a:r>
            <a:r>
              <a:rPr lang="en-US" sz="2800" dirty="0" smtClean="0">
                <a:solidFill>
                  <a:srgbClr val="7030A0"/>
                </a:solidFill>
              </a:rPr>
              <a:t>fully</a:t>
            </a:r>
          </a:p>
          <a:p>
            <a:pPr lvl="1">
              <a:spcAft>
                <a:spcPts val="600"/>
              </a:spcAft>
              <a:buFont typeface="Arial" pitchFamily="34" charset="0"/>
              <a:buChar char="•"/>
            </a:pPr>
            <a:r>
              <a:rPr lang="en-US" sz="2800" dirty="0">
                <a:solidFill>
                  <a:srgbClr val="7030A0"/>
                </a:solidFill>
              </a:rPr>
              <a:t>a very few get chronic disease like TB</a:t>
            </a:r>
          </a:p>
          <a:p>
            <a:pPr lvl="1">
              <a:spcAft>
                <a:spcPts val="600"/>
              </a:spcAft>
              <a:buFont typeface="Arial" pitchFamily="34" charset="0"/>
              <a:buChar char="•"/>
            </a:pPr>
            <a:r>
              <a:rPr lang="en-US" sz="2800" dirty="0" smtClean="0">
                <a:solidFill>
                  <a:srgbClr val="7030A0"/>
                </a:solidFill>
              </a:rPr>
              <a:t>may spread </a:t>
            </a:r>
            <a:r>
              <a:rPr lang="en-US" sz="2800" dirty="0">
                <a:solidFill>
                  <a:srgbClr val="7030A0"/>
                </a:solidFill>
              </a:rPr>
              <a:t>to other </a:t>
            </a:r>
            <a:r>
              <a:rPr lang="en-US" sz="2800" dirty="0" smtClean="0">
                <a:solidFill>
                  <a:srgbClr val="7030A0"/>
                </a:solidFill>
              </a:rPr>
              <a:t>organs</a:t>
            </a:r>
            <a:endParaRPr lang="en-US" sz="2800" dirty="0">
              <a:solidFill>
                <a:srgbClr val="0000FF"/>
              </a:solidFill>
            </a:endParaRPr>
          </a:p>
        </p:txBody>
      </p:sp>
    </p:spTree>
    <p:extLst>
      <p:ext uri="{BB962C8B-B14F-4D97-AF65-F5344CB8AC3E}">
        <p14:creationId xmlns:p14="http://schemas.microsoft.com/office/powerpoint/2010/main" val="46218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381000"/>
            <a:ext cx="7772400" cy="609600"/>
          </a:xfrm>
        </p:spPr>
        <p:txBody>
          <a:bodyPr>
            <a:noAutofit/>
          </a:bodyPr>
          <a:lstStyle/>
          <a:p>
            <a:r>
              <a:rPr lang="en-US" b="1" dirty="0" smtClean="0">
                <a:solidFill>
                  <a:srgbClr val="7030A0"/>
                </a:solidFill>
              </a:rPr>
              <a:t>Definition of a Confined Space</a:t>
            </a:r>
            <a:endParaRPr lang="en-US" sz="5400" b="1" dirty="0" smtClean="0">
              <a:solidFill>
                <a:srgbClr val="7030A0"/>
              </a:solidFill>
            </a:endParaRPr>
          </a:p>
        </p:txBody>
      </p:sp>
      <p:sp>
        <p:nvSpPr>
          <p:cNvPr id="34819" name="Rectangle 3"/>
          <p:cNvSpPr>
            <a:spLocks noGrp="1" noChangeArrowheads="1"/>
          </p:cNvSpPr>
          <p:nvPr>
            <p:ph type="body" idx="1"/>
          </p:nvPr>
        </p:nvSpPr>
        <p:spPr>
          <a:xfrm>
            <a:off x="4572000" y="1371600"/>
            <a:ext cx="4343400" cy="4191000"/>
          </a:xfrm>
        </p:spPr>
        <p:txBody>
          <a:bodyPr>
            <a:noAutofit/>
          </a:bodyPr>
          <a:lstStyle/>
          <a:p>
            <a:pPr lvl="1">
              <a:spcBef>
                <a:spcPct val="5000"/>
              </a:spcBef>
              <a:buFontTx/>
              <a:buChar char="•"/>
            </a:pPr>
            <a:r>
              <a:rPr lang="en-US" sz="3200" dirty="0" smtClean="0"/>
              <a:t>Can be entered bodily</a:t>
            </a:r>
          </a:p>
          <a:p>
            <a:pPr lvl="1">
              <a:spcBef>
                <a:spcPct val="5000"/>
              </a:spcBef>
              <a:buFontTx/>
              <a:buChar char="•"/>
            </a:pPr>
            <a:endParaRPr lang="en-US" sz="3200" dirty="0" smtClean="0"/>
          </a:p>
          <a:p>
            <a:pPr lvl="1">
              <a:spcBef>
                <a:spcPct val="5000"/>
              </a:spcBef>
              <a:buFontTx/>
              <a:buChar char="•"/>
            </a:pPr>
            <a:r>
              <a:rPr lang="en-US" sz="3200" dirty="0" smtClean="0">
                <a:solidFill>
                  <a:srgbClr val="FF0000"/>
                </a:solidFill>
              </a:rPr>
              <a:t>Limited ability to exit</a:t>
            </a:r>
          </a:p>
          <a:p>
            <a:pPr lvl="1">
              <a:spcBef>
                <a:spcPct val="5000"/>
              </a:spcBef>
              <a:buFontTx/>
              <a:buChar char="•"/>
            </a:pPr>
            <a:endParaRPr lang="en-US" sz="3200" dirty="0" smtClean="0">
              <a:solidFill>
                <a:schemeClr val="tx2"/>
              </a:solidFill>
            </a:endParaRPr>
          </a:p>
          <a:p>
            <a:pPr lvl="1">
              <a:spcBef>
                <a:spcPct val="5000"/>
              </a:spcBef>
              <a:buFontTx/>
              <a:buChar char="•"/>
            </a:pPr>
            <a:r>
              <a:rPr lang="en-US" sz="3200" dirty="0" smtClean="0"/>
              <a:t>Not designed for continuous human occupancy</a:t>
            </a:r>
          </a:p>
        </p:txBody>
      </p:sp>
      <p:sp>
        <p:nvSpPr>
          <p:cNvPr id="30724" name="Rectangle 5"/>
          <p:cNvSpPr>
            <a:spLocks noChangeArrowheads="1"/>
          </p:cNvSpPr>
          <p:nvPr/>
        </p:nvSpPr>
        <p:spPr bwMode="auto">
          <a:xfrm>
            <a:off x="1524000" y="838200"/>
            <a:ext cx="7315200" cy="838200"/>
          </a:xfrm>
          <a:prstGeom prst="rect">
            <a:avLst/>
          </a:prstGeom>
          <a:noFill/>
          <a:ln w="9525">
            <a:noFill/>
            <a:miter lim="800000"/>
            <a:headEnd/>
            <a:tailEnd/>
          </a:ln>
        </p:spPr>
        <p:txBody>
          <a:bodyPr lIns="92075" tIns="46038" rIns="92075" bIns="46038"/>
          <a:lstStyle/>
          <a:p>
            <a:pPr eaLnBrk="0" hangingPunct="0">
              <a:spcBef>
                <a:spcPct val="20000"/>
              </a:spcBef>
            </a:pPr>
            <a:endParaRPr lang="en-US" dirty="0"/>
          </a:p>
        </p:txBody>
      </p:sp>
      <p:pic>
        <p:nvPicPr>
          <p:cNvPr id="30725" name="Picture 5" descr="I see the light.jpg"/>
          <p:cNvPicPr>
            <a:picLocks noChangeAspect="1"/>
          </p:cNvPicPr>
          <p:nvPr/>
        </p:nvPicPr>
        <p:blipFill>
          <a:blip r:embed="rId3" cstate="print"/>
          <a:srcRect/>
          <a:stretch>
            <a:fillRect/>
          </a:stretch>
        </p:blipFill>
        <p:spPr bwMode="auto">
          <a:xfrm>
            <a:off x="609600" y="1371600"/>
            <a:ext cx="3962400" cy="5273675"/>
          </a:xfrm>
          <a:prstGeom prst="rect">
            <a:avLst/>
          </a:prstGeom>
          <a:noFill/>
          <a:ln w="9525">
            <a:noFill/>
            <a:miter lim="800000"/>
            <a:headEnd/>
            <a:tailEnd/>
          </a:ln>
        </p:spPr>
      </p:pic>
    </p:spTree>
    <p:extLst>
      <p:ext uri="{BB962C8B-B14F-4D97-AF65-F5344CB8AC3E}">
        <p14:creationId xmlns:p14="http://schemas.microsoft.com/office/powerpoint/2010/main" val="37623258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ywall-mold.jpg"/>
          <p:cNvPicPr>
            <a:picLocks noChangeAspect="1"/>
          </p:cNvPicPr>
          <p:nvPr/>
        </p:nvPicPr>
        <p:blipFill>
          <a:blip r:embed="rId2" cstate="print"/>
          <a:stretch>
            <a:fillRect/>
          </a:stretch>
        </p:blipFill>
        <p:spPr>
          <a:xfrm>
            <a:off x="0" y="0"/>
            <a:ext cx="4445000" cy="3340100"/>
          </a:xfrm>
          <a:prstGeom prst="rect">
            <a:avLst/>
          </a:prstGeom>
        </p:spPr>
      </p:pic>
      <p:pic>
        <p:nvPicPr>
          <p:cNvPr id="3" name="Picture 2" descr="humid-crawl-space-lg.jpg"/>
          <p:cNvPicPr>
            <a:picLocks noChangeAspect="1"/>
          </p:cNvPicPr>
          <p:nvPr/>
        </p:nvPicPr>
        <p:blipFill>
          <a:blip r:embed="rId3" cstate="print"/>
          <a:stretch>
            <a:fillRect/>
          </a:stretch>
        </p:blipFill>
        <p:spPr>
          <a:xfrm>
            <a:off x="4038600" y="3157537"/>
            <a:ext cx="4933950" cy="3700463"/>
          </a:xfrm>
          <a:prstGeom prst="rect">
            <a:avLst/>
          </a:prstGeom>
        </p:spPr>
      </p:pic>
      <p:sp>
        <p:nvSpPr>
          <p:cNvPr id="4" name="TextBox 3"/>
          <p:cNvSpPr txBox="1"/>
          <p:nvPr/>
        </p:nvSpPr>
        <p:spPr>
          <a:xfrm>
            <a:off x="5105400" y="1219200"/>
            <a:ext cx="3332964" cy="1200329"/>
          </a:xfrm>
          <a:prstGeom prst="rect">
            <a:avLst/>
          </a:prstGeom>
          <a:noFill/>
          <a:effectLst>
            <a:outerShdw blurRad="50800" dist="38100" dir="18900000" algn="bl" rotWithShape="0">
              <a:prstClr val="black">
                <a:alpha val="40000"/>
              </a:prstClr>
            </a:outerShdw>
          </a:effectLst>
        </p:spPr>
        <p:txBody>
          <a:bodyPr wrap="none" rtlCol="0">
            <a:spAutoFit/>
          </a:bodyPr>
          <a:lstStyle/>
          <a:p>
            <a:r>
              <a:rPr lang="en-US" sz="7200" b="1" dirty="0" smtClean="0">
                <a:ln>
                  <a:solidFill>
                    <a:srgbClr val="00B050"/>
                  </a:solidFill>
                </a:ln>
                <a:solidFill>
                  <a:srgbClr val="FF3399"/>
                </a:solidFill>
                <a:effectLst>
                  <a:glow rad="228600">
                    <a:srgbClr val="009900"/>
                  </a:glow>
                </a:effectLst>
                <a:latin typeface="Castellar" pitchFamily="18" charset="0"/>
              </a:rPr>
              <a:t>MOLD</a:t>
            </a:r>
            <a:endParaRPr lang="en-US" sz="2000" b="1" dirty="0">
              <a:ln>
                <a:solidFill>
                  <a:srgbClr val="00B050"/>
                </a:solidFill>
              </a:ln>
              <a:solidFill>
                <a:srgbClr val="FF3399"/>
              </a:solidFill>
              <a:effectLst>
                <a:glow rad="228600">
                  <a:srgbClr val="009900"/>
                </a:glow>
              </a:effectLst>
              <a:latin typeface="Castellar" pitchFamily="18" charset="0"/>
            </a:endParaRPr>
          </a:p>
        </p:txBody>
      </p:sp>
      <p:sp>
        <p:nvSpPr>
          <p:cNvPr id="5" name="TextBox 4"/>
          <p:cNvSpPr txBox="1"/>
          <p:nvPr/>
        </p:nvSpPr>
        <p:spPr>
          <a:xfrm>
            <a:off x="152400" y="3657600"/>
            <a:ext cx="3797835" cy="461665"/>
          </a:xfrm>
          <a:prstGeom prst="rect">
            <a:avLst/>
          </a:prstGeom>
          <a:noFill/>
        </p:spPr>
        <p:txBody>
          <a:bodyPr wrap="none" rtlCol="0">
            <a:spAutoFit/>
          </a:bodyPr>
          <a:lstStyle/>
          <a:p>
            <a:r>
              <a:rPr lang="en-US" sz="2400" dirty="0" smtClean="0">
                <a:solidFill>
                  <a:srgbClr val="0000FF"/>
                </a:solidFill>
              </a:rPr>
              <a:t>allergic or irritant reactions</a:t>
            </a:r>
            <a:endParaRPr lang="en-US" sz="2400" dirty="0">
              <a:solidFill>
                <a:srgbClr val="0000FF"/>
              </a:solidFill>
            </a:endParaRPr>
          </a:p>
        </p:txBody>
      </p:sp>
      <p:sp>
        <p:nvSpPr>
          <p:cNvPr id="6" name="TextBox 5"/>
          <p:cNvSpPr txBox="1"/>
          <p:nvPr/>
        </p:nvSpPr>
        <p:spPr>
          <a:xfrm>
            <a:off x="0" y="4572000"/>
            <a:ext cx="4124848" cy="461665"/>
          </a:xfrm>
          <a:prstGeom prst="rect">
            <a:avLst/>
          </a:prstGeom>
          <a:noFill/>
        </p:spPr>
        <p:txBody>
          <a:bodyPr wrap="none" rtlCol="0">
            <a:spAutoFit/>
          </a:bodyPr>
          <a:lstStyle/>
          <a:p>
            <a:pPr algn="ctr"/>
            <a:r>
              <a:rPr lang="en-US" sz="2400" dirty="0" smtClean="0">
                <a:solidFill>
                  <a:srgbClr val="0000FF"/>
                </a:solidFill>
              </a:rPr>
              <a:t>some people highly sensitive</a:t>
            </a:r>
            <a:endParaRPr lang="en-US" sz="2400" dirty="0">
              <a:solidFill>
                <a:srgbClr val="0000FF"/>
              </a:solidFill>
            </a:endParaRPr>
          </a:p>
        </p:txBody>
      </p:sp>
      <p:sp>
        <p:nvSpPr>
          <p:cNvPr id="7" name="TextBox 6"/>
          <p:cNvSpPr txBox="1"/>
          <p:nvPr/>
        </p:nvSpPr>
        <p:spPr>
          <a:xfrm>
            <a:off x="381000" y="5486400"/>
            <a:ext cx="3315331" cy="461665"/>
          </a:xfrm>
          <a:prstGeom prst="rect">
            <a:avLst/>
          </a:prstGeom>
          <a:noFill/>
        </p:spPr>
        <p:txBody>
          <a:bodyPr wrap="none" rtlCol="0">
            <a:spAutoFit/>
          </a:bodyPr>
          <a:lstStyle/>
          <a:p>
            <a:r>
              <a:rPr lang="en-US" sz="2400" dirty="0" smtClean="0">
                <a:solidFill>
                  <a:srgbClr val="0000FF"/>
                </a:solidFill>
              </a:rPr>
              <a:t>some can get very sick</a:t>
            </a:r>
            <a:endParaRPr lang="en-US" sz="2400" dirty="0">
              <a:solidFill>
                <a:srgbClr val="0000FF"/>
              </a:solidFill>
            </a:endParaRPr>
          </a:p>
        </p:txBody>
      </p:sp>
    </p:spTree>
    <p:extLst>
      <p:ext uri="{BB962C8B-B14F-4D97-AF65-F5344CB8AC3E}">
        <p14:creationId xmlns:p14="http://schemas.microsoft.com/office/powerpoint/2010/main" val="409385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533400"/>
            <a:ext cx="2095445" cy="707886"/>
          </a:xfrm>
          <a:prstGeom prst="rect">
            <a:avLst/>
          </a:prstGeom>
          <a:noFill/>
        </p:spPr>
        <p:txBody>
          <a:bodyPr wrap="none" rtlCol="0">
            <a:spAutoFit/>
          </a:bodyPr>
          <a:lstStyle/>
          <a:p>
            <a:r>
              <a:rPr lang="en-US" sz="4000" dirty="0" smtClean="0">
                <a:solidFill>
                  <a:srgbClr val="0000FF"/>
                </a:solidFill>
              </a:rPr>
              <a:t>Controls</a:t>
            </a:r>
            <a:endParaRPr lang="en-US" sz="3200" dirty="0">
              <a:solidFill>
                <a:srgbClr val="0000FF"/>
              </a:solidFill>
            </a:endParaRPr>
          </a:p>
        </p:txBody>
      </p:sp>
      <p:sp>
        <p:nvSpPr>
          <p:cNvPr id="3" name="TextBox 2"/>
          <p:cNvSpPr txBox="1"/>
          <p:nvPr/>
        </p:nvSpPr>
        <p:spPr>
          <a:xfrm>
            <a:off x="1447800" y="1600200"/>
            <a:ext cx="2044149" cy="523220"/>
          </a:xfrm>
          <a:prstGeom prst="rect">
            <a:avLst/>
          </a:prstGeom>
          <a:noFill/>
        </p:spPr>
        <p:txBody>
          <a:bodyPr wrap="none" rtlCol="0">
            <a:spAutoFit/>
          </a:bodyPr>
          <a:lstStyle/>
          <a:p>
            <a:r>
              <a:rPr lang="en-US" sz="2800" dirty="0" smtClean="0">
                <a:solidFill>
                  <a:srgbClr val="7030A0"/>
                </a:solidFill>
              </a:rPr>
              <a:t>Disinfecting</a:t>
            </a:r>
          </a:p>
        </p:txBody>
      </p:sp>
      <p:sp>
        <p:nvSpPr>
          <p:cNvPr id="4" name="TextBox 3"/>
          <p:cNvSpPr txBox="1"/>
          <p:nvPr/>
        </p:nvSpPr>
        <p:spPr>
          <a:xfrm>
            <a:off x="1447800" y="2209800"/>
            <a:ext cx="5568640" cy="523220"/>
          </a:xfrm>
          <a:prstGeom prst="rect">
            <a:avLst/>
          </a:prstGeom>
          <a:noFill/>
        </p:spPr>
        <p:txBody>
          <a:bodyPr wrap="none" rtlCol="0">
            <a:spAutoFit/>
          </a:bodyPr>
          <a:lstStyle/>
          <a:p>
            <a:r>
              <a:rPr lang="en-US" sz="2800" dirty="0" smtClean="0">
                <a:solidFill>
                  <a:srgbClr val="7030A0"/>
                </a:solidFill>
              </a:rPr>
              <a:t>Water (maybe) to keep dust down</a:t>
            </a:r>
            <a:endParaRPr lang="en-US" sz="2800" dirty="0">
              <a:solidFill>
                <a:srgbClr val="7030A0"/>
              </a:solidFill>
            </a:endParaRPr>
          </a:p>
        </p:txBody>
      </p:sp>
    </p:spTree>
    <p:extLst>
      <p:ext uri="{BB962C8B-B14F-4D97-AF65-F5344CB8AC3E}">
        <p14:creationId xmlns:p14="http://schemas.microsoft.com/office/powerpoint/2010/main" val="377053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jqagency.com/tiptop/wp-content/uploads/2014/04/crawl-space.jpg"/>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3999" cy="4572000"/>
          </a:xfrm>
          <a:prstGeom prst="rect">
            <a:avLst/>
          </a:prstGeom>
          <a:noFill/>
          <a:ln>
            <a:noFill/>
          </a:ln>
        </p:spPr>
      </p:pic>
    </p:spTree>
    <p:extLst>
      <p:ext uri="{BB962C8B-B14F-4D97-AF65-F5344CB8AC3E}">
        <p14:creationId xmlns:p14="http://schemas.microsoft.com/office/powerpoint/2010/main" val="14487141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381000"/>
            <a:ext cx="3635932" cy="707886"/>
          </a:xfrm>
          <a:prstGeom prst="rect">
            <a:avLst/>
          </a:prstGeom>
          <a:noFill/>
        </p:spPr>
        <p:txBody>
          <a:bodyPr wrap="none" rtlCol="0">
            <a:spAutoFit/>
          </a:bodyPr>
          <a:lstStyle/>
          <a:p>
            <a:r>
              <a:rPr lang="en-US" sz="4000" dirty="0" smtClean="0">
                <a:solidFill>
                  <a:srgbClr val="0000FF"/>
                </a:solidFill>
              </a:rPr>
              <a:t>Protective gear</a:t>
            </a:r>
            <a:endParaRPr lang="en-US" sz="4000" dirty="0">
              <a:solidFill>
                <a:srgbClr val="0000FF"/>
              </a:solidFill>
            </a:endParaRPr>
          </a:p>
        </p:txBody>
      </p:sp>
      <p:sp>
        <p:nvSpPr>
          <p:cNvPr id="3" name="TextBox 2"/>
          <p:cNvSpPr txBox="1"/>
          <p:nvPr/>
        </p:nvSpPr>
        <p:spPr>
          <a:xfrm>
            <a:off x="1371600" y="1447800"/>
            <a:ext cx="2750561" cy="2862322"/>
          </a:xfrm>
          <a:prstGeom prst="rect">
            <a:avLst/>
          </a:prstGeom>
          <a:noFill/>
        </p:spPr>
        <p:txBody>
          <a:bodyPr wrap="none" rtlCol="0">
            <a:spAutoFit/>
          </a:bodyPr>
          <a:lstStyle/>
          <a:p>
            <a:pPr>
              <a:spcAft>
                <a:spcPts val="1200"/>
              </a:spcAft>
            </a:pPr>
            <a:r>
              <a:rPr lang="en-US" sz="2800" dirty="0" smtClean="0">
                <a:solidFill>
                  <a:srgbClr val="7030A0"/>
                </a:solidFill>
              </a:rPr>
              <a:t>Respirator</a:t>
            </a:r>
          </a:p>
          <a:p>
            <a:pPr>
              <a:spcAft>
                <a:spcPts val="1200"/>
              </a:spcAft>
            </a:pPr>
            <a:r>
              <a:rPr lang="en-US" sz="2800" dirty="0" smtClean="0">
                <a:solidFill>
                  <a:srgbClr val="7030A0"/>
                </a:solidFill>
              </a:rPr>
              <a:t>Coveralls</a:t>
            </a:r>
          </a:p>
          <a:p>
            <a:pPr>
              <a:spcAft>
                <a:spcPts val="1200"/>
              </a:spcAft>
            </a:pPr>
            <a:r>
              <a:rPr lang="en-US" sz="2800" dirty="0" smtClean="0">
                <a:solidFill>
                  <a:srgbClr val="7030A0"/>
                </a:solidFill>
              </a:rPr>
              <a:t>Gloves</a:t>
            </a:r>
          </a:p>
          <a:p>
            <a:pPr>
              <a:spcAft>
                <a:spcPts val="1200"/>
              </a:spcAft>
            </a:pPr>
            <a:r>
              <a:rPr lang="en-US" sz="2800" dirty="0" smtClean="0">
                <a:solidFill>
                  <a:srgbClr val="7030A0"/>
                </a:solidFill>
              </a:rPr>
              <a:t>Eye protection</a:t>
            </a:r>
          </a:p>
          <a:p>
            <a:pPr>
              <a:spcAft>
                <a:spcPts val="1200"/>
              </a:spcAft>
            </a:pPr>
            <a:r>
              <a:rPr lang="en-US" sz="2800" dirty="0" smtClean="0">
                <a:solidFill>
                  <a:srgbClr val="7030A0"/>
                </a:solidFill>
              </a:rPr>
              <a:t>Washable boots</a:t>
            </a:r>
          </a:p>
        </p:txBody>
      </p:sp>
    </p:spTree>
    <p:extLst>
      <p:ext uri="{BB962C8B-B14F-4D97-AF65-F5344CB8AC3E}">
        <p14:creationId xmlns:p14="http://schemas.microsoft.com/office/powerpoint/2010/main" val="71433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irline3"/>
          <p:cNvPicPr>
            <a:picLocks noChangeAspect="1" noChangeArrowheads="1"/>
          </p:cNvPicPr>
          <p:nvPr/>
        </p:nvPicPr>
        <p:blipFill>
          <a:blip r:embed="rId2" cstate="print"/>
          <a:srcRect/>
          <a:stretch>
            <a:fillRect/>
          </a:stretch>
        </p:blipFill>
        <p:spPr bwMode="auto">
          <a:xfrm>
            <a:off x="5334000" y="1752600"/>
            <a:ext cx="3141663" cy="3992563"/>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1143000" y="1752600"/>
            <a:ext cx="3162853" cy="2438400"/>
          </a:xfrm>
          <a:prstGeom prst="rect">
            <a:avLst/>
          </a:prstGeom>
          <a:noFill/>
          <a:ln w="9525">
            <a:noFill/>
            <a:miter lim="800000"/>
            <a:headEnd/>
            <a:tailEnd/>
          </a:ln>
        </p:spPr>
      </p:pic>
      <p:sp>
        <p:nvSpPr>
          <p:cNvPr id="4" name="TextBox 3"/>
          <p:cNvSpPr txBox="1"/>
          <p:nvPr/>
        </p:nvSpPr>
        <p:spPr>
          <a:xfrm>
            <a:off x="1143000" y="685800"/>
            <a:ext cx="5081840" cy="769441"/>
          </a:xfrm>
          <a:prstGeom prst="rect">
            <a:avLst/>
          </a:prstGeom>
          <a:noFill/>
        </p:spPr>
        <p:txBody>
          <a:bodyPr wrap="none" rtlCol="0">
            <a:spAutoFit/>
          </a:bodyPr>
          <a:lstStyle/>
          <a:p>
            <a:r>
              <a:rPr lang="en-US" sz="4400" dirty="0" smtClean="0">
                <a:solidFill>
                  <a:srgbClr val="0000FF"/>
                </a:solidFill>
              </a:rPr>
              <a:t>Levels of protection</a:t>
            </a:r>
            <a:endParaRPr lang="en-US" sz="4400" dirty="0">
              <a:solidFill>
                <a:srgbClr val="0000FF"/>
              </a:solidFill>
            </a:endParaRPr>
          </a:p>
        </p:txBody>
      </p:sp>
      <p:sp>
        <p:nvSpPr>
          <p:cNvPr id="5" name="TextBox 4"/>
          <p:cNvSpPr txBox="1"/>
          <p:nvPr/>
        </p:nvSpPr>
        <p:spPr>
          <a:xfrm>
            <a:off x="457200" y="4495800"/>
            <a:ext cx="4495800" cy="1815882"/>
          </a:xfrm>
          <a:prstGeom prst="rect">
            <a:avLst/>
          </a:prstGeom>
          <a:noFill/>
        </p:spPr>
        <p:txBody>
          <a:bodyPr wrap="square" rtlCol="0">
            <a:spAutoFit/>
          </a:bodyPr>
          <a:lstStyle/>
          <a:p>
            <a:r>
              <a:rPr lang="en-US" sz="2800" dirty="0" smtClean="0">
                <a:solidFill>
                  <a:srgbClr val="7030A0"/>
                </a:solidFill>
              </a:rPr>
              <a:t>Guidelines from: </a:t>
            </a:r>
          </a:p>
          <a:p>
            <a:pPr lvl="1">
              <a:buFont typeface="Arial" pitchFamily="34" charset="0"/>
              <a:buChar char="•"/>
            </a:pPr>
            <a:r>
              <a:rPr lang="en-US" sz="2800" dirty="0" err="1" smtClean="0">
                <a:solidFill>
                  <a:srgbClr val="7030A0"/>
                </a:solidFill>
              </a:rPr>
              <a:t>WorkSafe</a:t>
            </a:r>
            <a:r>
              <a:rPr lang="en-US" sz="2800" dirty="0" smtClean="0">
                <a:solidFill>
                  <a:srgbClr val="7030A0"/>
                </a:solidFill>
              </a:rPr>
              <a:t> BC </a:t>
            </a:r>
          </a:p>
          <a:p>
            <a:pPr lvl="1">
              <a:buFont typeface="Arial" pitchFamily="34" charset="0"/>
              <a:buChar char="•"/>
            </a:pPr>
            <a:r>
              <a:rPr lang="en-US" sz="2800" dirty="0" smtClean="0">
                <a:solidFill>
                  <a:srgbClr val="7030A0"/>
                </a:solidFill>
              </a:rPr>
              <a:t>OSHA </a:t>
            </a:r>
          </a:p>
          <a:p>
            <a:pPr lvl="1">
              <a:buFont typeface="Arial" pitchFamily="34" charset="0"/>
              <a:buChar char="•"/>
            </a:pPr>
            <a:r>
              <a:rPr lang="en-US" sz="2800" dirty="0" smtClean="0">
                <a:solidFill>
                  <a:srgbClr val="7030A0"/>
                </a:solidFill>
              </a:rPr>
              <a:t>EPA</a:t>
            </a:r>
            <a:endParaRPr lang="en-US" sz="2800" dirty="0">
              <a:solidFill>
                <a:srgbClr val="7030A0"/>
              </a:solidFill>
            </a:endParaRPr>
          </a:p>
        </p:txBody>
      </p:sp>
    </p:spTree>
    <p:extLst>
      <p:ext uri="{BB962C8B-B14F-4D97-AF65-F5344CB8AC3E}">
        <p14:creationId xmlns:p14="http://schemas.microsoft.com/office/powerpoint/2010/main" val="253419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2145268"/>
            <a:ext cx="8534400" cy="369332"/>
          </a:xfrm>
          <a:prstGeom prst="rect">
            <a:avLst/>
          </a:prstGeom>
          <a:noFill/>
        </p:spPr>
        <p:txBody>
          <a:bodyPr wrap="square" rtlCol="0">
            <a:spAutoFit/>
          </a:bodyPr>
          <a:lstStyle/>
          <a:p>
            <a:r>
              <a:rPr lang="en-US" dirty="0">
                <a:solidFill>
                  <a:srgbClr val="0000FF"/>
                </a:solidFill>
                <a:hlinkClick r:id="rId2"/>
              </a:rPr>
              <a:t>https://www1.nyc.gov/assets/doh/downloads/pdf/epi/epi-mold-guidelines.pdf</a:t>
            </a:r>
            <a:endParaRPr lang="en-US" dirty="0">
              <a:solidFill>
                <a:srgbClr val="0000FF"/>
              </a:solidFill>
            </a:endParaRPr>
          </a:p>
        </p:txBody>
      </p:sp>
      <p:sp>
        <p:nvSpPr>
          <p:cNvPr id="6" name="TextBox 5"/>
          <p:cNvSpPr txBox="1"/>
          <p:nvPr/>
        </p:nvSpPr>
        <p:spPr>
          <a:xfrm>
            <a:off x="304800" y="2983468"/>
            <a:ext cx="8534400" cy="369332"/>
          </a:xfrm>
          <a:prstGeom prst="rect">
            <a:avLst/>
          </a:prstGeom>
          <a:noFill/>
        </p:spPr>
        <p:txBody>
          <a:bodyPr wrap="square" rtlCol="0">
            <a:spAutoFit/>
          </a:bodyPr>
          <a:lstStyle/>
          <a:p>
            <a:r>
              <a:rPr lang="en-US" dirty="0">
                <a:solidFill>
                  <a:srgbClr val="0000FF"/>
                </a:solidFill>
                <a:hlinkClick r:id="rId3"/>
              </a:rPr>
              <a:t>http://inspectapedia.com/mold/OSHA_Workplace_Mold_Guide.php</a:t>
            </a:r>
            <a:endParaRPr lang="en-US" dirty="0">
              <a:solidFill>
                <a:srgbClr val="0000FF"/>
              </a:solidFill>
            </a:endParaRPr>
          </a:p>
        </p:txBody>
      </p:sp>
      <p:sp>
        <p:nvSpPr>
          <p:cNvPr id="7" name="TextBox 6"/>
          <p:cNvSpPr txBox="1"/>
          <p:nvPr/>
        </p:nvSpPr>
        <p:spPr>
          <a:xfrm>
            <a:off x="304800" y="3745468"/>
            <a:ext cx="8534400" cy="369332"/>
          </a:xfrm>
          <a:prstGeom prst="rect">
            <a:avLst/>
          </a:prstGeom>
          <a:noFill/>
        </p:spPr>
        <p:txBody>
          <a:bodyPr wrap="square" rtlCol="0">
            <a:spAutoFit/>
          </a:bodyPr>
          <a:lstStyle/>
          <a:p>
            <a:r>
              <a:rPr lang="en-US" dirty="0">
                <a:solidFill>
                  <a:srgbClr val="0000FF"/>
                </a:solidFill>
                <a:hlinkClick r:id="rId4"/>
              </a:rPr>
              <a:t>http://www.cdc.gov/mold/cleanup.htm</a:t>
            </a:r>
            <a:endParaRPr lang="en-US" dirty="0">
              <a:solidFill>
                <a:srgbClr val="0000FF"/>
              </a:solidFill>
            </a:endParaRPr>
          </a:p>
        </p:txBody>
      </p:sp>
      <p:sp>
        <p:nvSpPr>
          <p:cNvPr id="3" name="TextBox 2"/>
          <p:cNvSpPr txBox="1"/>
          <p:nvPr/>
        </p:nvSpPr>
        <p:spPr>
          <a:xfrm>
            <a:off x="304800" y="762000"/>
            <a:ext cx="8610600" cy="461665"/>
          </a:xfrm>
          <a:prstGeom prst="rect">
            <a:avLst/>
          </a:prstGeom>
          <a:noFill/>
        </p:spPr>
        <p:txBody>
          <a:bodyPr wrap="square" rtlCol="0">
            <a:spAutoFit/>
          </a:bodyPr>
          <a:lstStyle/>
          <a:p>
            <a:r>
              <a:rPr lang="en-US" sz="2400" dirty="0" smtClean="0">
                <a:solidFill>
                  <a:srgbClr val="7030A0"/>
                </a:solidFill>
              </a:rPr>
              <a:t>Protection &amp; cleanup methods similar for all biological hazards</a:t>
            </a:r>
            <a:r>
              <a:rPr lang="en-US" dirty="0" smtClean="0"/>
              <a:t> </a:t>
            </a:r>
            <a:endParaRPr lang="en-US" dirty="0"/>
          </a:p>
        </p:txBody>
      </p:sp>
      <p:sp>
        <p:nvSpPr>
          <p:cNvPr id="10" name="TextBox 9"/>
          <p:cNvSpPr txBox="1"/>
          <p:nvPr/>
        </p:nvSpPr>
        <p:spPr>
          <a:xfrm>
            <a:off x="762000" y="4491335"/>
            <a:ext cx="7467600" cy="461665"/>
          </a:xfrm>
          <a:prstGeom prst="rect">
            <a:avLst/>
          </a:prstGeom>
          <a:noFill/>
        </p:spPr>
        <p:txBody>
          <a:bodyPr wrap="square" rtlCol="0">
            <a:spAutoFit/>
          </a:bodyPr>
          <a:lstStyle/>
          <a:p>
            <a:r>
              <a:rPr lang="en-US" sz="2400" dirty="0" smtClean="0">
                <a:solidFill>
                  <a:schemeClr val="accent2"/>
                </a:solidFill>
              </a:rPr>
              <a:t>Big problems are best left to abatement contractors</a:t>
            </a:r>
            <a:endParaRPr lang="en-US" dirty="0">
              <a:solidFill>
                <a:schemeClr val="accent2"/>
              </a:solidFill>
            </a:endParaRPr>
          </a:p>
        </p:txBody>
      </p:sp>
    </p:spTree>
    <p:extLst>
      <p:ext uri="{BB962C8B-B14F-4D97-AF65-F5344CB8AC3E}">
        <p14:creationId xmlns:p14="http://schemas.microsoft.com/office/powerpoint/2010/main" val="171388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ic vacuum.jpg"/>
          <p:cNvPicPr>
            <a:picLocks noChangeAspect="1"/>
          </p:cNvPicPr>
          <p:nvPr/>
        </p:nvPicPr>
        <p:blipFill>
          <a:blip r:embed="rId2" cstate="print"/>
          <a:stretch>
            <a:fillRect/>
          </a:stretch>
        </p:blipFill>
        <p:spPr>
          <a:xfrm>
            <a:off x="295275" y="219075"/>
            <a:ext cx="8553450" cy="6419850"/>
          </a:xfrm>
          <a:prstGeom prst="rect">
            <a:avLst/>
          </a:prstGeom>
        </p:spPr>
      </p:pic>
    </p:spTree>
    <p:extLst>
      <p:ext uri="{BB962C8B-B14F-4D97-AF65-F5344CB8AC3E}">
        <p14:creationId xmlns:p14="http://schemas.microsoft.com/office/powerpoint/2010/main" val="202526197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crittercontroltriangle.com/wp-content/uploads/2016/02/crawl-space-animal-removal-raleigh.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p:spPr>
      </p:pic>
    </p:spTree>
    <p:extLst>
      <p:ext uri="{BB962C8B-B14F-4D97-AF65-F5344CB8AC3E}">
        <p14:creationId xmlns:p14="http://schemas.microsoft.com/office/powerpoint/2010/main" val="14574465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wildlife.pro/possum/images/attic_possum.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00800"/>
          </a:xfrm>
          <a:prstGeom prst="rect">
            <a:avLst/>
          </a:prstGeom>
          <a:noFill/>
          <a:ln>
            <a:noFill/>
          </a:ln>
        </p:spPr>
      </p:pic>
    </p:spTree>
    <p:extLst>
      <p:ext uri="{BB962C8B-B14F-4D97-AF65-F5344CB8AC3E}">
        <p14:creationId xmlns:p14="http://schemas.microsoft.com/office/powerpoint/2010/main" val="108239811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thomaspestservices.com/images/blog/squirrels-trying-to-enter-attic.jpg"/>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477000"/>
          </a:xfrm>
          <a:prstGeom prst="rect">
            <a:avLst/>
          </a:prstGeom>
          <a:noFill/>
          <a:ln>
            <a:noFill/>
          </a:ln>
        </p:spPr>
      </p:pic>
    </p:spTree>
    <p:extLst>
      <p:ext uri="{BB962C8B-B14F-4D97-AF65-F5344CB8AC3E}">
        <p14:creationId xmlns:p14="http://schemas.microsoft.com/office/powerpoint/2010/main" val="276711466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5">
      <a:dk1>
        <a:srgbClr val="000000"/>
      </a:dk1>
      <a:lt1>
        <a:srgbClr val="FFFFFF"/>
      </a:lt1>
      <a:dk2>
        <a:srgbClr val="4D4D4D"/>
      </a:dk2>
      <a:lt2>
        <a:srgbClr val="808080"/>
      </a:lt2>
      <a:accent1>
        <a:srgbClr val="EAEAEA"/>
      </a:accent1>
      <a:accent2>
        <a:srgbClr val="EA6D1F"/>
      </a:accent2>
      <a:accent3>
        <a:srgbClr val="FFFFFF"/>
      </a:accent3>
      <a:accent4>
        <a:srgbClr val="000000"/>
      </a:accent4>
      <a:accent5>
        <a:srgbClr val="F3F3F3"/>
      </a:accent5>
      <a:accent6>
        <a:srgbClr val="D4621B"/>
      </a:accent6>
      <a:hlink>
        <a:srgbClr val="005595"/>
      </a:hlink>
      <a:folHlink>
        <a:srgbClr val="21A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4D4D4D"/>
        </a:dk2>
        <a:lt2>
          <a:srgbClr val="808080"/>
        </a:lt2>
        <a:accent1>
          <a:srgbClr val="E2E0CC"/>
        </a:accent1>
        <a:accent2>
          <a:srgbClr val="5F5F5F"/>
        </a:accent2>
        <a:accent3>
          <a:srgbClr val="FFFFFF"/>
        </a:accent3>
        <a:accent4>
          <a:srgbClr val="000000"/>
        </a:accent4>
        <a:accent5>
          <a:srgbClr val="EEEDE2"/>
        </a:accent5>
        <a:accent6>
          <a:srgbClr val="555555"/>
        </a:accent6>
        <a:hlink>
          <a:srgbClr val="005595"/>
        </a:hlink>
        <a:folHlink>
          <a:srgbClr val="21A0FF"/>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4D4D4D"/>
        </a:dk2>
        <a:lt2>
          <a:srgbClr val="808080"/>
        </a:lt2>
        <a:accent1>
          <a:srgbClr val="EAEAEA"/>
        </a:accent1>
        <a:accent2>
          <a:srgbClr val="5F5F5F"/>
        </a:accent2>
        <a:accent3>
          <a:srgbClr val="FFFFFF"/>
        </a:accent3>
        <a:accent4>
          <a:srgbClr val="000000"/>
        </a:accent4>
        <a:accent5>
          <a:srgbClr val="F3F3F3"/>
        </a:accent5>
        <a:accent6>
          <a:srgbClr val="555555"/>
        </a:accent6>
        <a:hlink>
          <a:srgbClr val="005595"/>
        </a:hlink>
        <a:folHlink>
          <a:srgbClr val="21A0FF"/>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4D4D4D"/>
        </a:dk2>
        <a:lt2>
          <a:srgbClr val="808080"/>
        </a:lt2>
        <a:accent1>
          <a:srgbClr val="EAEAEA"/>
        </a:accent1>
        <a:accent2>
          <a:srgbClr val="EA6D1F"/>
        </a:accent2>
        <a:accent3>
          <a:srgbClr val="FFFFFF"/>
        </a:accent3>
        <a:accent4>
          <a:srgbClr val="000000"/>
        </a:accent4>
        <a:accent5>
          <a:srgbClr val="F3F3F3"/>
        </a:accent5>
        <a:accent6>
          <a:srgbClr val="D4621B"/>
        </a:accent6>
        <a:hlink>
          <a:srgbClr val="005595"/>
        </a:hlink>
        <a:folHlink>
          <a:srgbClr val="21A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4750</TotalTime>
  <Words>5899</Words>
  <Application>Microsoft Office PowerPoint</Application>
  <PresentationFormat>On-screen Show (4:3)</PresentationFormat>
  <Paragraphs>959</Paragraphs>
  <Slides>216</Slides>
  <Notes>81</Notes>
  <HiddenSlides>11</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216</vt:i4>
      </vt:variant>
    </vt:vector>
  </HeadingPairs>
  <TitlesOfParts>
    <vt:vector size="231" baseType="lpstr">
      <vt:lpstr>宋体</vt:lpstr>
      <vt:lpstr>Arial</vt:lpstr>
      <vt:lpstr>Arial Black</vt:lpstr>
      <vt:lpstr>Bookman Old Style</vt:lpstr>
      <vt:lpstr>Calibri</vt:lpstr>
      <vt:lpstr>Castellar</vt:lpstr>
      <vt:lpstr>Courier New</vt:lpstr>
      <vt:lpstr>Tahoma</vt:lpstr>
      <vt:lpstr>Times New Roman</vt:lpstr>
      <vt:lpstr>Verdana</vt:lpstr>
      <vt:lpstr>Wingdings</vt:lpstr>
      <vt:lpstr>Default Design</vt:lpstr>
      <vt:lpstr>Photo Editor Photo</vt:lpstr>
      <vt:lpstr>Chart</vt:lpstr>
      <vt:lpstr>Bitmap Image</vt:lpstr>
      <vt:lpstr>Confined Space  Hazard Analysis  </vt:lpstr>
      <vt:lpstr>Objectives</vt:lpstr>
      <vt:lpstr>PowerPoint Presentation</vt:lpstr>
      <vt:lpstr>NIOSH  Statistics</vt:lpstr>
      <vt:lpstr>PowerPoint Presentation</vt:lpstr>
      <vt:lpstr>PowerPoint Presentation</vt:lpstr>
      <vt:lpstr>PowerPoint Presentation</vt:lpstr>
      <vt:lpstr>Definition of a Confined Space</vt:lpstr>
      <vt:lpstr>Definition of a Confined Space</vt:lpstr>
      <vt:lpstr>Limited ability to exit:</vt:lpstr>
      <vt:lpstr>PowerPoint Presentation</vt:lpstr>
      <vt:lpstr>If it’s anything more difficult than:</vt:lpstr>
      <vt:lpstr>PowerPoint Presentation</vt:lpstr>
      <vt:lpstr>Confined space:  Examples </vt:lpstr>
      <vt:lpstr>PowerPoint Presentation</vt:lpstr>
      <vt:lpstr>Confined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Permit-Required Confined Space </vt:lpstr>
      <vt:lpstr>Permit-Required Confined Space </vt:lpstr>
      <vt:lpstr>PowerPoint Presentation</vt:lpstr>
      <vt:lpstr>PowerPoint Presentation</vt:lpstr>
      <vt:lpstr>Permit-Required Confined Space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Vermiculite usually contains asbestos</vt:lpstr>
      <vt:lpstr>PowerPoint Presentation</vt:lpstr>
      <vt:lpstr>Rock wool doesn’t contain asbestos</vt:lpstr>
      <vt:lpstr>Cellulose doesn’t contain asbestos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Hazardous Atmospheres</vt:lpstr>
      <vt:lpstr>“above exposure limits”</vt:lpstr>
      <vt:lpstr>Toxic Atmospheres</vt:lpstr>
      <vt:lpstr>Toxic Atmospheres: </vt:lpstr>
      <vt:lpstr>Flammable Range </vt:lpstr>
      <vt:lpstr>PowerPoint Presentation</vt:lpstr>
      <vt:lpstr>PowerPoint Presentation</vt:lpstr>
      <vt:lpstr>Oxygen Deficiency</vt:lpstr>
      <vt:lpstr>PowerPoint Presentation</vt:lpstr>
      <vt:lpstr>Confined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Carbon Monoxide</vt:lpstr>
      <vt:lpstr>PowerPoint Presentation</vt:lpstr>
      <vt:lpstr>PowerPoint Presentation</vt:lpstr>
      <vt:lpstr>PowerPoint Presentation</vt:lpstr>
      <vt:lpstr>PowerPoint Presentation</vt:lpstr>
      <vt:lpstr>Oxygen Enriched Atmospheres</vt:lpstr>
      <vt:lpstr>Welding </vt:lpstr>
      <vt:lpstr>PowerPoint Presentation</vt:lpstr>
      <vt:lpstr>PowerPoint Presentation</vt:lpstr>
      <vt:lpstr>PowerPoint Presentation</vt:lpstr>
      <vt:lpstr>Simple asphyxiants displace oxygen</vt:lpstr>
      <vt:lpstr>Hydrogen Sulfide</vt:lpstr>
      <vt:lpstr>Physical Hazards</vt:lpstr>
      <vt:lpstr>Configuration</vt:lpstr>
      <vt:lpstr>PowerPoint Presentation</vt:lpstr>
      <vt:lpstr>Mechanical/Electrical Hazards</vt:lpstr>
      <vt:lpstr>PowerPoint Presentation</vt:lpstr>
      <vt:lpstr>Engulfment</vt:lpstr>
      <vt:lpstr>PowerPoint Presentation</vt:lpstr>
      <vt:lpstr>PowerPoint Presentation</vt:lpstr>
      <vt:lpstr>Other Physical Hazards</vt:lpstr>
      <vt:lpstr>PowerPoint Presentation</vt:lpstr>
      <vt:lpstr>PowerPoint Presentation</vt:lpstr>
      <vt:lpstr>PowerPoint Presentation</vt:lpstr>
      <vt:lpstr>PowerPoint Presentation</vt:lpstr>
      <vt:lpstr>PowerPoint Presentation</vt:lpstr>
      <vt:lpstr>Permit-Required Confined Space Entry</vt:lpstr>
      <vt:lpstr>Attendant Duties</vt:lpstr>
      <vt:lpstr>NIOSH  Statistics</vt:lpstr>
      <vt:lpstr>Entrant’s Duties</vt:lpstr>
      <vt:lpstr>Entry Supervisor’s Duties</vt:lpstr>
      <vt:lpstr>Permit-Required Rescue</vt:lpstr>
      <vt:lpstr>PowerPoint Presentation</vt:lpstr>
      <vt:lpstr>If entry may be necessary for rescue -- employer to decide -- own employees or outside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Alternate Entry Procedures : Confined Space, Simplified  </vt:lpstr>
      <vt:lpstr>   </vt:lpstr>
      <vt:lpstr>   </vt:lpstr>
      <vt:lpstr>PowerPoint Presentation</vt:lpstr>
      <vt:lpstr>NIOSH  Statistics</vt:lpstr>
      <vt:lpstr>Ventilation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NIOSH  Statistics</vt:lpstr>
      <vt:lpstr>Atmospheric Testing</vt:lpstr>
      <vt:lpstr>PowerPoint Presentation</vt:lpstr>
      <vt:lpstr>PowerPoint Presentation</vt:lpstr>
      <vt:lpstr>PowerPoint Presentation</vt:lpstr>
      <vt:lpstr>Gas and Vapor Density and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freelance1</dc:creator>
  <cp:lastModifiedBy>Spann, Jeffrey G. (LNI)</cp:lastModifiedBy>
  <cp:revision>253</cp:revision>
  <dcterms:created xsi:type="dcterms:W3CDTF">2007-06-21T17:41:24Z</dcterms:created>
  <dcterms:modified xsi:type="dcterms:W3CDTF">2019-11-08T00:25:16Z</dcterms:modified>
</cp:coreProperties>
</file>